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8"/>
  </p:notesMasterIdLst>
  <p:sldIdLst>
    <p:sldId id="261" r:id="rId2"/>
    <p:sldId id="256" r:id="rId3"/>
    <p:sldId id="257" r:id="rId4"/>
    <p:sldId id="258"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3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1E019-DB9F-4F37-B14B-0596B20AAACF}" type="datetimeFigureOut">
              <a:rPr lang="es-ES" smtClean="0"/>
              <a:pPr/>
              <a:t>08/04/2018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3427B-3932-48A4-9F7F-E117A985D63E}" type="slidenum">
              <a:rPr lang="es-ES" smtClean="0"/>
              <a:pPr/>
              <a:t>‹Nº›</a:t>
            </a:fld>
            <a:endParaRPr lang="es-ES"/>
          </a:p>
        </p:txBody>
      </p:sp>
    </p:spTree>
    <p:extLst>
      <p:ext uri="{BB962C8B-B14F-4D97-AF65-F5344CB8AC3E}">
        <p14:creationId xmlns:p14="http://schemas.microsoft.com/office/powerpoint/2010/main" val="1742354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45"/>
          <p:cNvSpPr>
            <a:spLocks noGrp="1" noRot="1" noChangeAspect="1" noTextEdit="1"/>
          </p:cNvSpPr>
          <p:nvPr>
            <p:ph type="sldImg" idx="2"/>
          </p:nvPr>
        </p:nvSpPr>
        <p:spPr>
          <a:xfrm>
            <a:off x="1143000" y="685800"/>
            <a:ext cx="4572000" cy="3429000"/>
          </a:xfrm>
          <a:noFill/>
          <a:ln cap="flat">
            <a:headEnd type="none" w="med" len="med"/>
            <a:tailEnd type="none" w="med" len="med"/>
          </a:ln>
        </p:spPr>
      </p:sp>
      <p:sp>
        <p:nvSpPr>
          <p:cNvPr id="28675" name="Shape 4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7A847CFC-816F-41D0-AAC0-9BF4FEBC753E}" type="datetimeFigureOut">
              <a:rPr lang="es-ES" smtClean="0"/>
              <a:pPr/>
              <a:t>08/04/2018</a:t>
            </a:fld>
            <a:endParaRPr lang="es-ES" dirty="0"/>
          </a:p>
        </p:txBody>
      </p:sp>
      <p:sp>
        <p:nvSpPr>
          <p:cNvPr id="17" name="16 Marcador de pie de página"/>
          <p:cNvSpPr>
            <a:spLocks noGrp="1"/>
          </p:cNvSpPr>
          <p:nvPr>
            <p:ph type="ftr" sz="quarter" idx="11"/>
          </p:nvPr>
        </p:nvSpPr>
        <p:spPr>
          <a:xfrm>
            <a:off x="5410200" y="4205288"/>
            <a:ext cx="1295400" cy="457200"/>
          </a:xfrm>
        </p:spPr>
        <p:txBody>
          <a:bodyPr/>
          <a:lstStyle/>
          <a:p>
            <a:endParaRPr lang="es-E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2FADFE-3B8F-471C-ABF0-DBC7717ECBB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A847CFC-816F-41D0-AAC0-9BF4FEBC753E}" type="datetimeFigureOut">
              <a:rPr lang="es-ES" smtClean="0"/>
              <a:pPr/>
              <a:t>08/04/2018</a:t>
            </a:fld>
            <a:endParaRPr lang="es-ES" dirty="0"/>
          </a:p>
        </p:txBody>
      </p:sp>
      <p:sp>
        <p:nvSpPr>
          <p:cNvPr id="27" name="26 Marcador de número de diapositiva"/>
          <p:cNvSpPr>
            <a:spLocks noGrp="1"/>
          </p:cNvSpPr>
          <p:nvPr>
            <p:ph type="sldNum" sz="quarter" idx="11"/>
          </p:nvPr>
        </p:nvSpPr>
        <p:spPr/>
        <p:txBody>
          <a:bodyPr rtlCol="0"/>
          <a:lstStyle/>
          <a:p>
            <a:fld id="{132FADFE-3B8F-471C-ABF0-DBC7717ECBBC}" type="slidenum">
              <a:rPr lang="es-ES" smtClean="0"/>
              <a:pPr/>
              <a:t>‹Nº›</a:t>
            </a:fld>
            <a:endParaRPr lang="es-ES" dirty="0"/>
          </a:p>
        </p:txBody>
      </p:sp>
      <p:sp>
        <p:nvSpPr>
          <p:cNvPr id="28" name="2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7A847CFC-816F-41D0-AAC0-9BF4FEBC753E}" type="datetimeFigureOut">
              <a:rPr lang="es-ES" smtClean="0"/>
              <a:pPr/>
              <a:t>08/04/2018</a:t>
            </a:fld>
            <a:endParaRPr lang="es-ES" dirty="0"/>
          </a:p>
        </p:txBody>
      </p:sp>
      <p:sp>
        <p:nvSpPr>
          <p:cNvPr id="4" name="3 Marcador de pie de página"/>
          <p:cNvSpPr>
            <a:spLocks noGrp="1"/>
          </p:cNvSpPr>
          <p:nvPr>
            <p:ph type="ftr" sz="quarter" idx="11"/>
          </p:nvPr>
        </p:nvSpPr>
        <p:spPr>
          <a:xfrm>
            <a:off x="5257800" y="612648"/>
            <a:ext cx="1325880" cy="457200"/>
          </a:xfrm>
        </p:spPr>
        <p:txBody>
          <a:bodyPr/>
          <a:lstStyle/>
          <a:p>
            <a:endParaRPr lang="es-ES" dirty="0"/>
          </a:p>
        </p:txBody>
      </p:sp>
      <p:sp>
        <p:nvSpPr>
          <p:cNvPr id="5" name="4 Marcador de número de diapositiva"/>
          <p:cNvSpPr>
            <a:spLocks noGrp="1"/>
          </p:cNvSpPr>
          <p:nvPr>
            <p:ph type="sldNum" sz="quarter" idx="12"/>
          </p:nvPr>
        </p:nvSpPr>
        <p:spPr>
          <a:xfrm>
            <a:off x="8174736" y="2272"/>
            <a:ext cx="762000" cy="365760"/>
          </a:xfrm>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08/04/2018</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A847CFC-816F-41D0-AAC0-9BF4FEBC753E}" type="datetimeFigureOut">
              <a:rPr lang="es-ES" smtClean="0"/>
              <a:pPr/>
              <a:t>08/04/2018</a:t>
            </a:fld>
            <a:endParaRPr lang="es-ES" dirty="0"/>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dirty="0"/>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2FADFE-3B8F-471C-ABF0-DBC7717ECBB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txBox="1">
            <a:spLocks noGrp="1"/>
          </p:cNvSpPr>
          <p:nvPr>
            <p:ph type="ctrTitle"/>
          </p:nvPr>
        </p:nvSpPr>
        <p:spPr>
          <a:xfrm>
            <a:off x="857250" y="1142984"/>
            <a:ext cx="7072336" cy="1183236"/>
          </a:xfrm>
        </p:spPr>
        <p:txBody>
          <a:bodyPr lIns="91425" tIns="91425" rIns="91425" bIns="91425">
            <a:normAutofit fontScale="90000"/>
          </a:bodyPr>
          <a:lstStyle/>
          <a:p>
            <a:pPr fontAlgn="auto">
              <a:spcBef>
                <a:spcPts val="0"/>
              </a:spcBef>
              <a:spcAft>
                <a:spcPts val="0"/>
              </a:spcAft>
              <a:defRPr/>
            </a:pPr>
            <a:r>
              <a:rPr lang="es" dirty="0" smtClean="0"/>
              <a:t>THE LATE MIDDLE AGES. CRISIS AND RECOVERY</a:t>
            </a:r>
            <a:endParaRPr lang="es" dirty="0"/>
          </a:p>
        </p:txBody>
      </p:sp>
      <p:sp>
        <p:nvSpPr>
          <p:cNvPr id="4" name="3 Rectángulo"/>
          <p:cNvSpPr/>
          <p:nvPr/>
        </p:nvSpPr>
        <p:spPr>
          <a:xfrm>
            <a:off x="1142976" y="2428868"/>
            <a:ext cx="7215205" cy="1077218"/>
          </a:xfrm>
          <a:prstGeom prst="rect">
            <a:avLst/>
          </a:prstGeom>
          <a:noFill/>
        </p:spPr>
        <p:txBody>
          <a:bodyPr wrap="square">
            <a:spAutoFit/>
          </a:bodyPr>
          <a:lstStyle/>
          <a:p>
            <a:pPr algn="ctr">
              <a:defRPr/>
            </a:pP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Match </a:t>
            </a:r>
            <a:r>
              <a:rPr lang="es-ES" sz="3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a:t>
            </a: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s-ES" sz="3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colour</a:t>
            </a: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s-ES" sz="3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paragraphs</a:t>
            </a: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and </a:t>
            </a:r>
            <a:r>
              <a:rPr lang="es-ES" sz="3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a:t>
            </a: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s-ES" sz="32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images</a:t>
            </a:r>
            <a:endParaRPr lang="es-E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1506" name="Picture 2" descr="Resultado de imagen de Brussels city hall"/>
          <p:cNvPicPr>
            <a:picLocks noChangeAspect="1" noChangeArrowheads="1"/>
          </p:cNvPicPr>
          <p:nvPr/>
        </p:nvPicPr>
        <p:blipFill>
          <a:blip r:embed="rId3"/>
          <a:srcRect/>
          <a:stretch>
            <a:fillRect/>
          </a:stretch>
        </p:blipFill>
        <p:spPr bwMode="auto">
          <a:xfrm>
            <a:off x="3214678" y="3714752"/>
            <a:ext cx="2928958" cy="2928959"/>
          </a:xfrm>
          <a:prstGeom prst="rect">
            <a:avLst/>
          </a:prstGeom>
          <a:noFill/>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85786" y="0"/>
            <a:ext cx="6715172" cy="6500834"/>
          </a:xfrm>
          <a:solidFill>
            <a:schemeClr val="bg1"/>
          </a:solidFill>
        </p:spPr>
        <p:txBody>
          <a:bodyPr>
            <a:noAutofit/>
          </a:bodyPr>
          <a:lstStyle/>
          <a:p>
            <a:pPr algn="l"/>
            <a:r>
              <a:rPr lang="en-GB" sz="1300" dirty="0" smtClean="0">
                <a:solidFill>
                  <a:schemeClr val="tx1"/>
                </a:solidFill>
                <a:latin typeface="Verdana" pitchFamily="34" charset="0"/>
                <a:ea typeface="Verdana" pitchFamily="34" charset="0"/>
                <a:cs typeface="Verdana" pitchFamily="34" charset="0"/>
              </a:rPr>
              <a:t>The Late Middle Ages covers the 14th and 15th centuries. The 14th century is characterised as a period of crisis and the 15th century is generally viewed as a period of recovery.</a:t>
            </a:r>
          </a:p>
          <a:p>
            <a:pPr algn="l"/>
            <a:endParaRPr lang="en-GB" sz="1300" dirty="0" smtClean="0">
              <a:solidFill>
                <a:schemeClr val="tx1"/>
              </a:solidFill>
              <a:latin typeface="Verdana" pitchFamily="34" charset="0"/>
              <a:ea typeface="Verdana" pitchFamily="34" charset="0"/>
              <a:cs typeface="Verdana" pitchFamily="34" charset="0"/>
            </a:endParaRPr>
          </a:p>
          <a:p>
            <a:pPr algn="l"/>
            <a:r>
              <a:rPr lang="en-GB" sz="1300" dirty="0" smtClean="0">
                <a:solidFill>
                  <a:schemeClr val="tx1"/>
                </a:solidFill>
                <a:latin typeface="Verdana" pitchFamily="34" charset="0"/>
                <a:ea typeface="Verdana" pitchFamily="34" charset="0"/>
                <a:cs typeface="Verdana" pitchFamily="34" charset="0"/>
              </a:rPr>
              <a:t>CAUSES OF THE CRISIS. The 14th century crisis was mainly due to wars, the plague and famine.</a:t>
            </a:r>
          </a:p>
          <a:p>
            <a:pPr algn="l">
              <a:buFont typeface="Arial" pitchFamily="34" charset="0"/>
              <a:buChar char="•"/>
            </a:pPr>
            <a:r>
              <a:rPr lang="en-GB" sz="1300" dirty="0" smtClean="0">
                <a:solidFill>
                  <a:srgbClr val="0070C0"/>
                </a:solidFill>
                <a:latin typeface="Verdana" pitchFamily="34" charset="0"/>
                <a:ea typeface="Verdana" pitchFamily="34" charset="0"/>
                <a:cs typeface="Verdana" pitchFamily="34" charset="0"/>
              </a:rPr>
              <a:t>The longest war in Europe was the Hundred Years War, which opposed France to England.</a:t>
            </a:r>
          </a:p>
          <a:p>
            <a:pPr algn="l"/>
            <a:r>
              <a:rPr lang="en-GB" sz="1300" dirty="0" smtClean="0">
                <a:solidFill>
                  <a:schemeClr val="tx1"/>
                </a:solidFill>
                <a:latin typeface="Verdana" pitchFamily="34" charset="0"/>
                <a:ea typeface="Verdana" pitchFamily="34" charset="0"/>
                <a:cs typeface="Verdana" pitchFamily="34" charset="0"/>
              </a:rPr>
              <a:t>In the Peninsular Christian kingdoms, feudal lords fought against other feudal lords or against the king.</a:t>
            </a:r>
          </a:p>
          <a:p>
            <a:pPr algn="l">
              <a:buFont typeface="Arial" pitchFamily="34" charset="0"/>
              <a:buChar char="•"/>
            </a:pPr>
            <a:r>
              <a:rPr lang="en-GB" sz="1300" dirty="0" smtClean="0">
                <a:solidFill>
                  <a:srgbClr val="0070C0"/>
                </a:solidFill>
                <a:latin typeface="Verdana" pitchFamily="34" charset="0"/>
                <a:ea typeface="Verdana" pitchFamily="34" charset="0"/>
                <a:cs typeface="Verdana" pitchFamily="34" charset="0"/>
              </a:rPr>
              <a:t>The most devastating plague, the Black Death, was brought to Europe from Asia though the trade routes</a:t>
            </a:r>
            <a:r>
              <a:rPr lang="en-GB" sz="1300" dirty="0" smtClean="0">
                <a:solidFill>
                  <a:schemeClr val="accent5">
                    <a:lumMod val="75000"/>
                  </a:schemeClr>
                </a:solidFill>
                <a:latin typeface="Verdana" pitchFamily="34" charset="0"/>
                <a:ea typeface="Verdana" pitchFamily="34" charset="0"/>
                <a:cs typeface="Verdana" pitchFamily="34" charset="0"/>
              </a:rPr>
              <a:t>.</a:t>
            </a:r>
          </a:p>
          <a:p>
            <a:pPr algn="l">
              <a:buFont typeface="Arial" pitchFamily="34" charset="0"/>
              <a:buChar char="•"/>
            </a:pPr>
            <a:r>
              <a:rPr lang="en-GB" sz="1300" dirty="0" smtClean="0">
                <a:solidFill>
                  <a:srgbClr val="0070C0"/>
                </a:solidFill>
                <a:latin typeface="Verdana" pitchFamily="34" charset="0"/>
                <a:ea typeface="Verdana" pitchFamily="34" charset="0"/>
                <a:cs typeface="Verdana" pitchFamily="34" charset="0"/>
              </a:rPr>
              <a:t>Famine occurred as a consequence of loss of harvests after successive years of heavy rain.</a:t>
            </a:r>
          </a:p>
          <a:p>
            <a:pPr algn="l">
              <a:buFont typeface="Arial" pitchFamily="34" charset="0"/>
              <a:buChar char="•"/>
            </a:pPr>
            <a:endParaRPr lang="en-GB" sz="1300" dirty="0" smtClean="0">
              <a:solidFill>
                <a:schemeClr val="tx1"/>
              </a:solidFill>
              <a:latin typeface="Verdana" pitchFamily="34" charset="0"/>
              <a:ea typeface="Verdana" pitchFamily="34" charset="0"/>
              <a:cs typeface="Verdana" pitchFamily="34" charset="0"/>
            </a:endParaRPr>
          </a:p>
          <a:p>
            <a:pPr algn="l"/>
            <a:r>
              <a:rPr lang="en-GB" sz="1300" dirty="0" smtClean="0">
                <a:solidFill>
                  <a:schemeClr val="tx1"/>
                </a:solidFill>
                <a:latin typeface="Verdana" pitchFamily="34" charset="0"/>
                <a:ea typeface="Verdana" pitchFamily="34" charset="0"/>
                <a:cs typeface="Verdana" pitchFamily="34" charset="0"/>
              </a:rPr>
              <a:t>CONSEQUENCES OF THE CRISIS. </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The European population fell to almost  half in just one century (from 1300 to 1400).</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Reduced agricultural production and handicrafts led to a decline of economy.</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Social conflicts increased in the cities and in rural areas.</a:t>
            </a:r>
          </a:p>
          <a:p>
            <a:pPr algn="l">
              <a:buFont typeface="Arial" pitchFamily="34" charset="0"/>
              <a:buChar char="•"/>
            </a:pPr>
            <a:r>
              <a:rPr lang="en-GB" sz="1300" dirty="0" smtClean="0">
                <a:solidFill>
                  <a:srgbClr val="0070C0"/>
                </a:solidFill>
                <a:latin typeface="Verdana" pitchFamily="34" charset="0"/>
                <a:ea typeface="Verdana" pitchFamily="34" charset="0"/>
                <a:cs typeface="Verdana" pitchFamily="34" charset="0"/>
              </a:rPr>
              <a:t>Art expressed pessimism in macabre ways.</a:t>
            </a:r>
          </a:p>
          <a:p>
            <a:pPr algn="l"/>
            <a:endParaRPr lang="en-GB" sz="1300" dirty="0" smtClean="0">
              <a:solidFill>
                <a:schemeClr val="tx1"/>
              </a:solidFill>
              <a:latin typeface="Verdana" pitchFamily="34" charset="0"/>
              <a:ea typeface="Verdana" pitchFamily="34" charset="0"/>
              <a:cs typeface="Verdana" pitchFamily="34" charset="0"/>
            </a:endParaRPr>
          </a:p>
          <a:p>
            <a:pPr algn="l"/>
            <a:r>
              <a:rPr lang="en-GB" sz="1300" dirty="0" smtClean="0">
                <a:solidFill>
                  <a:schemeClr val="tx1"/>
                </a:solidFill>
                <a:latin typeface="Verdana" pitchFamily="34" charset="0"/>
                <a:ea typeface="Verdana" pitchFamily="34" charset="0"/>
                <a:cs typeface="Verdana" pitchFamily="34" charset="0"/>
              </a:rPr>
              <a:t>RECOVERY IN THE 15</a:t>
            </a:r>
            <a:r>
              <a:rPr lang="en-GB" sz="1300" baseline="30000" dirty="0" smtClean="0">
                <a:solidFill>
                  <a:schemeClr val="tx1"/>
                </a:solidFill>
                <a:latin typeface="Verdana" pitchFamily="34" charset="0"/>
                <a:ea typeface="Verdana" pitchFamily="34" charset="0"/>
                <a:cs typeface="Verdana" pitchFamily="34" charset="0"/>
              </a:rPr>
              <a:t>TH</a:t>
            </a:r>
            <a:r>
              <a:rPr lang="en-GB" sz="1300" dirty="0" smtClean="0">
                <a:solidFill>
                  <a:schemeClr val="tx1"/>
                </a:solidFill>
                <a:latin typeface="Verdana" pitchFamily="34" charset="0"/>
                <a:ea typeface="Verdana" pitchFamily="34" charset="0"/>
                <a:cs typeface="Verdana" pitchFamily="34" charset="0"/>
              </a:rPr>
              <a:t> CENTURY.</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Kings prevailed over the feudal lords.</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The population began to grow.</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Crafts and agriculture were recovered.</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Trade was revived.</a:t>
            </a:r>
          </a:p>
          <a:p>
            <a:pPr algn="l">
              <a:buFont typeface="Arial" pitchFamily="34" charset="0"/>
              <a:buChar char="•"/>
            </a:pPr>
            <a:r>
              <a:rPr lang="en-GB" sz="1300" dirty="0" smtClean="0">
                <a:solidFill>
                  <a:schemeClr val="tx1"/>
                </a:solidFill>
                <a:latin typeface="Verdana" pitchFamily="34" charset="0"/>
                <a:ea typeface="Verdana" pitchFamily="34" charset="0"/>
                <a:cs typeface="Verdana" pitchFamily="34" charset="0"/>
              </a:rPr>
              <a:t>Social peace was restored.</a:t>
            </a:r>
          </a:p>
          <a:p>
            <a:pPr algn="l"/>
            <a:endParaRPr lang="en-GB" sz="1300" dirty="0" smtClean="0">
              <a:solidFill>
                <a:schemeClr val="tx1"/>
              </a:solidFill>
              <a:latin typeface="Verdana" pitchFamily="34" charset="0"/>
              <a:ea typeface="Verdana" pitchFamily="34" charset="0"/>
              <a:cs typeface="Verdana" pitchFamily="34" charset="0"/>
            </a:endParaRPr>
          </a:p>
          <a:p>
            <a:pPr algn="l">
              <a:buFont typeface="Arial" pitchFamily="34" charset="0"/>
              <a:buChar char="•"/>
            </a:pPr>
            <a:endParaRPr lang="en-GB" sz="1300" dirty="0" smtClean="0">
              <a:solidFill>
                <a:schemeClr val="tx1"/>
              </a:solidFill>
              <a:latin typeface="Verdana" pitchFamily="34" charset="0"/>
              <a:ea typeface="Verdana" pitchFamily="34" charset="0"/>
              <a:cs typeface="Verdana" pitchFamily="34" charset="0"/>
            </a:endParaRPr>
          </a:p>
          <a:p>
            <a:pPr algn="l">
              <a:buFont typeface="Arial" pitchFamily="34" charset="0"/>
              <a:buChar char="•"/>
            </a:pPr>
            <a:endParaRPr lang="en-GB" sz="1300" dirty="0">
              <a:solidFill>
                <a:schemeClr val="tx1"/>
              </a:solidFill>
              <a:latin typeface="Verdana" pitchFamily="34" charset="0"/>
              <a:ea typeface="Verdana" pitchFamily="34" charset="0"/>
              <a:cs typeface="Verdana" pitchFamily="34" charset="0"/>
            </a:endParaRPr>
          </a:p>
        </p:txBody>
      </p:sp>
      <p:pic>
        <p:nvPicPr>
          <p:cNvPr id="5122" name="Picture 2" descr="Resultado de imagen de the hundred years war"/>
          <p:cNvPicPr>
            <a:picLocks noChangeAspect="1" noChangeArrowheads="1"/>
          </p:cNvPicPr>
          <p:nvPr/>
        </p:nvPicPr>
        <p:blipFill>
          <a:blip r:embed="rId2"/>
          <a:srcRect/>
          <a:stretch>
            <a:fillRect/>
          </a:stretch>
        </p:blipFill>
        <p:spPr bwMode="auto">
          <a:xfrm>
            <a:off x="7643834" y="1500174"/>
            <a:ext cx="1500166" cy="1125125"/>
          </a:xfrm>
          <a:prstGeom prst="rect">
            <a:avLst/>
          </a:prstGeom>
          <a:noFill/>
        </p:spPr>
      </p:pic>
      <p:sp>
        <p:nvSpPr>
          <p:cNvPr id="5124" name="AutoShape 4" descr="Resultado de imagen de black de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6" name="AutoShape 6" descr="Resultado de imagen de black de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8" name="AutoShape 8" descr="Resultado de imagen de black de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30" name="AutoShape 10" descr="Resultado de imagen de black de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32" name="AutoShape 12" descr="Resultado de imagen de black dea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34" name="Picture 14" descr="Imagen relacionada"/>
          <p:cNvPicPr>
            <a:picLocks noChangeAspect="1" noChangeArrowheads="1"/>
          </p:cNvPicPr>
          <p:nvPr/>
        </p:nvPicPr>
        <p:blipFill>
          <a:blip r:embed="rId3" cstate="print"/>
          <a:srcRect/>
          <a:stretch>
            <a:fillRect/>
          </a:stretch>
        </p:blipFill>
        <p:spPr bwMode="auto">
          <a:xfrm>
            <a:off x="7607801" y="4357694"/>
            <a:ext cx="1536199" cy="1084941"/>
          </a:xfrm>
          <a:prstGeom prst="rect">
            <a:avLst/>
          </a:prstGeom>
          <a:noFill/>
        </p:spPr>
      </p:pic>
      <p:pic>
        <p:nvPicPr>
          <p:cNvPr id="5136" name="Picture 16" descr="Imagen relacionada"/>
          <p:cNvPicPr>
            <a:picLocks noChangeAspect="1" noChangeArrowheads="1"/>
          </p:cNvPicPr>
          <p:nvPr/>
        </p:nvPicPr>
        <p:blipFill>
          <a:blip r:embed="rId4"/>
          <a:srcRect/>
          <a:stretch>
            <a:fillRect/>
          </a:stretch>
        </p:blipFill>
        <p:spPr bwMode="auto">
          <a:xfrm>
            <a:off x="7635606" y="3000372"/>
            <a:ext cx="1508394" cy="1000132"/>
          </a:xfrm>
          <a:prstGeom prst="rect">
            <a:avLst/>
          </a:prstGeom>
          <a:noFill/>
        </p:spPr>
      </p:pic>
      <p:pic>
        <p:nvPicPr>
          <p:cNvPr id="5138" name="Picture 18" descr="Resultado de imagen de macabre art in the 15th century"/>
          <p:cNvPicPr>
            <a:picLocks noChangeAspect="1" noChangeArrowheads="1"/>
          </p:cNvPicPr>
          <p:nvPr/>
        </p:nvPicPr>
        <p:blipFill>
          <a:blip r:embed="rId5"/>
          <a:srcRect/>
          <a:stretch>
            <a:fillRect/>
          </a:stretch>
        </p:blipFill>
        <p:spPr bwMode="auto">
          <a:xfrm>
            <a:off x="7643834" y="357166"/>
            <a:ext cx="1500166" cy="1005112"/>
          </a:xfrm>
          <a:prstGeom prst="rect">
            <a:avLst/>
          </a:prstGeom>
          <a:noFill/>
        </p:spPr>
      </p:pic>
      <p:sp>
        <p:nvSpPr>
          <p:cNvPr id="12" name="11 Heptágono"/>
          <p:cNvSpPr/>
          <p:nvPr/>
        </p:nvSpPr>
        <p:spPr>
          <a:xfrm>
            <a:off x="428596" y="142873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4" name="13 Heptágono"/>
          <p:cNvSpPr/>
          <p:nvPr/>
        </p:nvSpPr>
        <p:spPr>
          <a:xfrm>
            <a:off x="428596" y="2285992"/>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15" name="14 Heptágono"/>
          <p:cNvSpPr/>
          <p:nvPr/>
        </p:nvSpPr>
        <p:spPr>
          <a:xfrm>
            <a:off x="428596" y="278605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6" name="15 Heptágono"/>
          <p:cNvSpPr/>
          <p:nvPr/>
        </p:nvSpPr>
        <p:spPr>
          <a:xfrm>
            <a:off x="428596" y="457200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8" name="17 Heptágono"/>
          <p:cNvSpPr/>
          <p:nvPr/>
        </p:nvSpPr>
        <p:spPr>
          <a:xfrm>
            <a:off x="7215206" y="71435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9" name="18 Heptágono"/>
          <p:cNvSpPr/>
          <p:nvPr/>
        </p:nvSpPr>
        <p:spPr>
          <a:xfrm>
            <a:off x="7286644" y="164305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t>
            </a:r>
            <a:endParaRPr lang="es-ES" dirty="0"/>
          </a:p>
        </p:txBody>
      </p:sp>
      <p:sp>
        <p:nvSpPr>
          <p:cNvPr id="20" name="19 Heptágono"/>
          <p:cNvSpPr/>
          <p:nvPr/>
        </p:nvSpPr>
        <p:spPr>
          <a:xfrm>
            <a:off x="7215206" y="321468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endParaRPr lang="es-ES" dirty="0"/>
          </a:p>
        </p:txBody>
      </p:sp>
      <p:sp>
        <p:nvSpPr>
          <p:cNvPr id="21" name="20 Heptágono"/>
          <p:cNvSpPr/>
          <p:nvPr/>
        </p:nvSpPr>
        <p:spPr>
          <a:xfrm>
            <a:off x="7286644" y="450057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357158" y="428604"/>
            <a:ext cx="7143768" cy="642939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THE NASRID KINGDOM OF GRANADA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300" b="0" i="0" u="none" strike="noStrike" kern="1200" cap="none" spc="0" normalizeH="0" baseline="0" noProof="0" dirty="0" smtClean="0">
                <a:ln>
                  <a:noFill/>
                </a:ln>
                <a:solidFill>
                  <a:srgbClr val="0070C0"/>
                </a:solidFill>
                <a:effectLst/>
                <a:uLnTx/>
                <a:uFillTx/>
                <a:latin typeface="Verdana" pitchFamily="34" charset="0"/>
                <a:ea typeface="Verdana" pitchFamily="34" charset="0"/>
                <a:cs typeface="Verdana" pitchFamily="34" charset="0"/>
              </a:rPr>
              <a:t>The</a:t>
            </a:r>
            <a:r>
              <a:rPr kumimoji="0" lang="en-GB" sz="1300" b="0" i="0" u="none" strike="noStrike" kern="1200" cap="none" spc="0" normalizeH="0" noProof="0" dirty="0" smtClean="0">
                <a:ln>
                  <a:noFill/>
                </a:ln>
                <a:solidFill>
                  <a:srgbClr val="0070C0"/>
                </a:solidFill>
                <a:effectLst/>
                <a:uLnTx/>
                <a:uFillTx/>
                <a:latin typeface="Verdana" pitchFamily="34" charset="0"/>
                <a:ea typeface="Verdana" pitchFamily="34" charset="0"/>
                <a:cs typeface="Verdana" pitchFamily="34" charset="0"/>
              </a:rPr>
              <a:t> only Muslim Kingdom in the Peninsula, survived until 1492 thanks to </a:t>
            </a:r>
            <a:r>
              <a:rPr kumimoji="0" lang="en-GB" sz="1300" b="0" i="0" u="none" strike="noStrike" kern="1200" cap="none" spc="0" normalizeH="0" baseline="0" noProof="0" dirty="0" smtClean="0">
                <a:ln>
                  <a:noFill/>
                </a:ln>
                <a:solidFill>
                  <a:srgbClr val="0070C0"/>
                </a:solidFill>
                <a:effectLst/>
                <a:uLnTx/>
                <a:uFillTx/>
                <a:latin typeface="Verdana" pitchFamily="34" charset="0"/>
                <a:ea typeface="Verdana" pitchFamily="34" charset="0"/>
                <a:cs typeface="Verdana" pitchFamily="34" charset="0"/>
              </a:rPr>
              <a:t>its geographic location south</a:t>
            </a:r>
            <a:r>
              <a:rPr kumimoji="0" lang="en-GB" sz="1300" b="0" i="0" u="none" strike="noStrike" kern="1200" cap="none" spc="0" normalizeH="0" noProof="0" dirty="0" smtClean="0">
                <a:ln>
                  <a:noFill/>
                </a:ln>
                <a:solidFill>
                  <a:srgbClr val="0070C0"/>
                </a:solidFill>
                <a:effectLst/>
                <a:uLnTx/>
                <a:uFillTx/>
                <a:latin typeface="Verdana" pitchFamily="34" charset="0"/>
                <a:ea typeface="Verdana" pitchFamily="34" charset="0"/>
                <a:cs typeface="Verdana" pitchFamily="34" charset="0"/>
              </a:rPr>
              <a:t> of Sierra Nevada,  and </a:t>
            </a:r>
            <a:r>
              <a:rPr lang="en-GB" sz="1300" dirty="0" smtClean="0">
                <a:solidFill>
                  <a:srgbClr val="0070C0"/>
                </a:solidFill>
                <a:latin typeface="Verdana" pitchFamily="34" charset="0"/>
                <a:ea typeface="Verdana" pitchFamily="34" charset="0"/>
                <a:cs typeface="Verdana" pitchFamily="34" charset="0"/>
              </a:rPr>
              <a:t> </a:t>
            </a:r>
            <a:r>
              <a:rPr kumimoji="0" lang="en-GB" sz="1300" b="0" i="0" u="none" strike="noStrike" kern="1200" cap="none" spc="0" normalizeH="0" noProof="0" dirty="0" smtClean="0">
                <a:ln>
                  <a:noFill/>
                </a:ln>
                <a:solidFill>
                  <a:srgbClr val="0070C0"/>
                </a:solidFill>
                <a:effectLst/>
                <a:uLnTx/>
                <a:uFillTx/>
                <a:latin typeface="Verdana" pitchFamily="34" charset="0"/>
                <a:ea typeface="Verdana" pitchFamily="34" charset="0"/>
                <a:cs typeface="Verdana" pitchFamily="34" charset="0"/>
              </a:rPr>
              <a:t>negotiations of peace with </a:t>
            </a:r>
            <a:r>
              <a:rPr kumimoji="0" lang="en-GB" sz="1300" b="0" i="0" u="none" strike="noStrike" kern="1200" cap="none" spc="0" normalizeH="0" noProof="0" dirty="0" err="1" smtClean="0">
                <a:ln>
                  <a:noFill/>
                </a:ln>
                <a:solidFill>
                  <a:srgbClr val="0070C0"/>
                </a:solidFill>
                <a:effectLst/>
                <a:uLnTx/>
                <a:uFillTx/>
                <a:latin typeface="Verdana" pitchFamily="34" charset="0"/>
                <a:ea typeface="Verdana" pitchFamily="34" charset="0"/>
                <a:cs typeface="Verdana" pitchFamily="34" charset="0"/>
              </a:rPr>
              <a:t>Castilla</a:t>
            </a:r>
            <a:r>
              <a:rPr lang="en-GB" sz="1300" dirty="0" smtClean="0">
                <a:solidFill>
                  <a:srgbClr val="0070C0"/>
                </a:solidFill>
                <a:latin typeface="Verdana" pitchFamily="34" charset="0"/>
                <a:ea typeface="Verdana" pitchFamily="34" charset="0"/>
                <a:cs typeface="Verdana" pitchFamily="34" charset="0"/>
              </a:rPr>
              <a:t> in exchange for </a:t>
            </a:r>
            <a:r>
              <a:rPr lang="en-GB" sz="1300" dirty="0" err="1" smtClean="0">
                <a:solidFill>
                  <a:srgbClr val="0070C0"/>
                </a:solidFill>
                <a:latin typeface="Verdana" pitchFamily="34" charset="0"/>
                <a:ea typeface="Verdana" pitchFamily="34" charset="0"/>
                <a:cs typeface="Verdana" pitchFamily="34" charset="0"/>
              </a:rPr>
              <a:t>parias</a:t>
            </a:r>
            <a:r>
              <a:rPr lang="en-GB" sz="1300" dirty="0" smtClean="0">
                <a:solidFill>
                  <a:srgbClr val="0070C0"/>
                </a:solidFill>
                <a:latin typeface="Verdana" pitchFamily="34" charset="0"/>
                <a:ea typeface="Verdana" pitchFamily="34" charset="0"/>
                <a:cs typeface="Verdana" pitchFamily="34" charset="0"/>
              </a:rPr>
              <a:t>, contributed to its stability.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300" dirty="0" smtClean="0">
                <a:latin typeface="Verdana" pitchFamily="34" charset="0"/>
                <a:ea typeface="Verdana" pitchFamily="34" charset="0"/>
                <a:cs typeface="Verdana" pitchFamily="34" charset="0"/>
              </a:rPr>
              <a:t>Constant political conflicts in the </a:t>
            </a:r>
            <a:r>
              <a:rPr lang="en-GB" sz="1300" dirty="0" err="1" smtClean="0">
                <a:latin typeface="Verdana" pitchFamily="34" charset="0"/>
                <a:ea typeface="Verdana" pitchFamily="34" charset="0"/>
                <a:cs typeface="Verdana" pitchFamily="34" charset="0"/>
              </a:rPr>
              <a:t>Nasrid</a:t>
            </a:r>
            <a:r>
              <a:rPr lang="en-GB" sz="1300" dirty="0" smtClean="0">
                <a:latin typeface="Verdana" pitchFamily="34" charset="0"/>
                <a:ea typeface="Verdana" pitchFamily="34" charset="0"/>
                <a:cs typeface="Verdana" pitchFamily="34" charset="0"/>
              </a:rPr>
              <a:t> Kingdom made Christians conquer small territories.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300" dirty="0" smtClean="0">
                <a:solidFill>
                  <a:srgbClr val="0070C0"/>
                </a:solidFill>
                <a:latin typeface="Verdana" pitchFamily="34" charset="0"/>
                <a:ea typeface="Verdana" pitchFamily="34" charset="0"/>
                <a:cs typeface="Verdana" pitchFamily="34" charset="0"/>
              </a:rPr>
              <a:t>The economy splendour was the result of the expansion of irrigation, mining and textile handicrafts, especially silk, along with trade with Muslim Africa, peninsular kingdoms and the rest of Europe.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1300"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NASRID ART</a:t>
            </a:r>
          </a:p>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The most significant architectural work was the Alhambra in Granada, which consisted of: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300" dirty="0" smtClean="0">
                <a:solidFill>
                  <a:srgbClr val="0070C0"/>
                </a:solidFill>
                <a:latin typeface="Verdana" pitchFamily="34" charset="0"/>
                <a:ea typeface="Verdana" pitchFamily="34" charset="0"/>
                <a:cs typeface="Verdana" pitchFamily="34" charset="0"/>
              </a:rPr>
              <a:t>The </a:t>
            </a:r>
            <a:r>
              <a:rPr lang="en-GB" sz="1300" dirty="0" err="1" smtClean="0">
                <a:solidFill>
                  <a:srgbClr val="0070C0"/>
                </a:solidFill>
                <a:latin typeface="Verdana" pitchFamily="34" charset="0"/>
                <a:ea typeface="Verdana" pitchFamily="34" charset="0"/>
                <a:cs typeface="Verdana" pitchFamily="34" charset="0"/>
              </a:rPr>
              <a:t>Alcazaba</a:t>
            </a:r>
            <a:r>
              <a:rPr lang="en-GB" sz="1300" dirty="0" smtClean="0">
                <a:solidFill>
                  <a:srgbClr val="0070C0"/>
                </a:solidFill>
                <a:latin typeface="Verdana" pitchFamily="34" charset="0"/>
                <a:ea typeface="Verdana" pitchFamily="34" charset="0"/>
                <a:cs typeface="Verdana" pitchFamily="34" charset="0"/>
              </a:rPr>
              <a:t>, a fortress which comprised walls and defence towers, was connected to the </a:t>
            </a:r>
            <a:r>
              <a:rPr lang="en-GB" sz="1300" dirty="0" err="1" smtClean="0">
                <a:solidFill>
                  <a:srgbClr val="0070C0"/>
                </a:solidFill>
                <a:latin typeface="Verdana" pitchFamily="34" charset="0"/>
                <a:ea typeface="Verdana" pitchFamily="34" charset="0"/>
                <a:cs typeface="Verdana" pitchFamily="34" charset="0"/>
              </a:rPr>
              <a:t>Generalife</a:t>
            </a:r>
            <a:r>
              <a:rPr lang="en-GB" sz="1300" dirty="0" smtClean="0">
                <a:solidFill>
                  <a:srgbClr val="0070C0"/>
                </a:solidFill>
                <a:latin typeface="Verdana" pitchFamily="34" charset="0"/>
                <a:ea typeface="Verdana" pitchFamily="34" charset="0"/>
                <a:cs typeface="Verdana" pitchFamily="34" charset="0"/>
              </a:rPr>
              <a:t>, the recreational estate with gardens.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300" dirty="0" smtClean="0">
                <a:solidFill>
                  <a:srgbClr val="0070C0"/>
                </a:solidFill>
                <a:latin typeface="Verdana" pitchFamily="34" charset="0"/>
                <a:ea typeface="Verdana" pitchFamily="34" charset="0"/>
                <a:cs typeface="Verdana" pitchFamily="34" charset="0"/>
              </a:rPr>
              <a:t>The Royal Complex includes 2 palaces consisting of rooms set around courtyards with fountains and gardens. The </a:t>
            </a:r>
            <a:r>
              <a:rPr lang="en-GB" sz="1300" dirty="0" err="1" smtClean="0">
                <a:solidFill>
                  <a:srgbClr val="0070C0"/>
                </a:solidFill>
                <a:latin typeface="Verdana" pitchFamily="34" charset="0"/>
                <a:ea typeface="Verdana" pitchFamily="34" charset="0"/>
                <a:cs typeface="Verdana" pitchFamily="34" charset="0"/>
              </a:rPr>
              <a:t>Comares</a:t>
            </a:r>
            <a:r>
              <a:rPr lang="en-GB" sz="1300" dirty="0" smtClean="0">
                <a:solidFill>
                  <a:srgbClr val="0070C0"/>
                </a:solidFill>
                <a:latin typeface="Verdana" pitchFamily="34" charset="0"/>
                <a:ea typeface="Verdana" pitchFamily="34" charset="0"/>
                <a:cs typeface="Verdana" pitchFamily="34" charset="0"/>
              </a:rPr>
              <a:t> Palace was the public area and the Court of the Lions was the private area, where the Harem and the private quarters of the Caliph were established.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300" dirty="0" smtClean="0">
                <a:latin typeface="Verdana" pitchFamily="34" charset="0"/>
                <a:ea typeface="Verdana" pitchFamily="34" charset="0"/>
                <a:cs typeface="Verdana" pitchFamily="34" charset="0"/>
              </a:rPr>
              <a:t>The palatine city was the administrative district with houses, mosques, public baths and a cemetery.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1300"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CHRISTIAN KINGDOMS: POLITICAL TENSIONS AND EXPANSION.</a:t>
            </a:r>
          </a:p>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In spite of the conflicts that struck the four peninsular Christian kingdoms of </a:t>
            </a:r>
            <a:r>
              <a:rPr lang="en-GB" sz="1300" dirty="0" err="1" smtClean="0">
                <a:latin typeface="Verdana" pitchFamily="34" charset="0"/>
                <a:ea typeface="Verdana" pitchFamily="34" charset="0"/>
                <a:cs typeface="Verdana" pitchFamily="34" charset="0"/>
              </a:rPr>
              <a:t>Castilla</a:t>
            </a:r>
            <a:r>
              <a:rPr lang="en-GB" sz="1300" dirty="0" smtClean="0">
                <a:latin typeface="Verdana" pitchFamily="34" charset="0"/>
                <a:ea typeface="Verdana" pitchFamily="34" charset="0"/>
                <a:cs typeface="Verdana" pitchFamily="34" charset="0"/>
              </a:rPr>
              <a:t>, Aragón, Navarra and Portugal, </a:t>
            </a:r>
            <a:r>
              <a:rPr lang="en-GB" sz="1300" dirty="0" err="1" smtClean="0">
                <a:latin typeface="Verdana" pitchFamily="34" charset="0"/>
                <a:ea typeface="Verdana" pitchFamily="34" charset="0"/>
                <a:cs typeface="Verdana" pitchFamily="34" charset="0"/>
              </a:rPr>
              <a:t>Castilla</a:t>
            </a:r>
            <a:r>
              <a:rPr lang="en-GB" sz="1300" dirty="0" smtClean="0">
                <a:latin typeface="Verdana" pitchFamily="34" charset="0"/>
                <a:ea typeface="Verdana" pitchFamily="34" charset="0"/>
                <a:cs typeface="Verdana" pitchFamily="34" charset="0"/>
              </a:rPr>
              <a:t> and Aragon continued their territorial expansion.</a:t>
            </a:r>
          </a:p>
          <a:p>
            <a:pPr marL="342900" marR="0" lvl="0" indent="-342900" algn="l" defTabSz="914400" rtl="0" eaLnBrk="1" fontAlgn="auto" latinLnBrk="0" hangingPunct="1">
              <a:lnSpc>
                <a:spcPct val="100000"/>
              </a:lnSpc>
              <a:spcBef>
                <a:spcPct val="20000"/>
              </a:spcBef>
              <a:spcAft>
                <a:spcPts val="0"/>
              </a:spcAft>
              <a:buClrTx/>
              <a:buSzTx/>
              <a:tabLst/>
              <a:defRPr/>
            </a:pPr>
            <a:r>
              <a:rPr lang="en-GB" sz="1300" dirty="0" smtClean="0">
                <a:latin typeface="Verdana" pitchFamily="34" charset="0"/>
                <a:ea typeface="Verdana" pitchFamily="34" charset="0"/>
                <a:cs typeface="Verdana" pitchFamily="34" charset="0"/>
              </a:rPr>
              <a:t>Political tensions began when the kings tried to recover political power by revoking that of the manors and cities, so they created hearings to administer justice, improved tax collections and confronted the nobility.</a:t>
            </a:r>
          </a:p>
          <a:p>
            <a:pPr marL="342900" marR="0" lvl="0" indent="-342900" algn="l" defTabSz="914400" rtl="0" eaLnBrk="1" fontAlgn="auto" latinLnBrk="0" hangingPunct="1">
              <a:lnSpc>
                <a:spcPct val="100000"/>
              </a:lnSpc>
              <a:spcBef>
                <a:spcPct val="20000"/>
              </a:spcBef>
              <a:spcAft>
                <a:spcPts val="0"/>
              </a:spcAft>
              <a:buClrTx/>
              <a:buSzTx/>
              <a:tabLst/>
              <a:defRPr/>
            </a:pPr>
            <a:endParaRPr lang="en-GB" sz="1400"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4100" name="Picture 4" descr="Resultado de imagen de Generalife en la Alhambra"/>
          <p:cNvPicPr>
            <a:picLocks noChangeAspect="1" noChangeArrowheads="1"/>
          </p:cNvPicPr>
          <p:nvPr/>
        </p:nvPicPr>
        <p:blipFill>
          <a:blip r:embed="rId2" cstate="print"/>
          <a:srcRect/>
          <a:stretch>
            <a:fillRect/>
          </a:stretch>
        </p:blipFill>
        <p:spPr bwMode="auto">
          <a:xfrm>
            <a:off x="7492988" y="714356"/>
            <a:ext cx="1651012" cy="928694"/>
          </a:xfrm>
          <a:prstGeom prst="rect">
            <a:avLst/>
          </a:prstGeom>
          <a:noFill/>
        </p:spPr>
      </p:pic>
      <p:pic>
        <p:nvPicPr>
          <p:cNvPr id="4102" name="Picture 6" descr="Resultado de imagen de silk worm"/>
          <p:cNvPicPr>
            <a:picLocks noChangeAspect="1" noChangeArrowheads="1"/>
          </p:cNvPicPr>
          <p:nvPr/>
        </p:nvPicPr>
        <p:blipFill>
          <a:blip r:embed="rId3" cstate="print"/>
          <a:srcRect/>
          <a:stretch>
            <a:fillRect/>
          </a:stretch>
        </p:blipFill>
        <p:spPr bwMode="auto">
          <a:xfrm>
            <a:off x="7500958" y="3357562"/>
            <a:ext cx="1643042" cy="1298003"/>
          </a:xfrm>
          <a:prstGeom prst="rect">
            <a:avLst/>
          </a:prstGeom>
          <a:noFill/>
        </p:spPr>
      </p:pic>
      <p:pic>
        <p:nvPicPr>
          <p:cNvPr id="4104" name="Picture 8" descr="Resultado de imagen de patio de los leones alhambra"/>
          <p:cNvPicPr>
            <a:picLocks noChangeAspect="1" noChangeArrowheads="1"/>
          </p:cNvPicPr>
          <p:nvPr/>
        </p:nvPicPr>
        <p:blipFill>
          <a:blip r:embed="rId4"/>
          <a:srcRect/>
          <a:stretch>
            <a:fillRect/>
          </a:stretch>
        </p:blipFill>
        <p:spPr bwMode="auto">
          <a:xfrm>
            <a:off x="7524739" y="4857760"/>
            <a:ext cx="1619261" cy="1214446"/>
          </a:xfrm>
          <a:prstGeom prst="rect">
            <a:avLst/>
          </a:prstGeom>
          <a:noFill/>
        </p:spPr>
      </p:pic>
      <p:pic>
        <p:nvPicPr>
          <p:cNvPr id="17412" name="Picture 4" descr="Resultado de imagen de nasrid kingdom of granada"/>
          <p:cNvPicPr>
            <a:picLocks noChangeAspect="1" noChangeArrowheads="1"/>
          </p:cNvPicPr>
          <p:nvPr/>
        </p:nvPicPr>
        <p:blipFill>
          <a:blip r:embed="rId5"/>
          <a:srcRect/>
          <a:stretch>
            <a:fillRect/>
          </a:stretch>
        </p:blipFill>
        <p:spPr bwMode="auto">
          <a:xfrm>
            <a:off x="7500958" y="1834938"/>
            <a:ext cx="1643042" cy="1361379"/>
          </a:xfrm>
          <a:prstGeom prst="rect">
            <a:avLst/>
          </a:prstGeom>
          <a:noFill/>
        </p:spPr>
      </p:pic>
      <p:sp>
        <p:nvSpPr>
          <p:cNvPr id="10" name="9 Heptágono"/>
          <p:cNvSpPr/>
          <p:nvPr/>
        </p:nvSpPr>
        <p:spPr>
          <a:xfrm>
            <a:off x="357158" y="785794"/>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1" name="10 Heptágono"/>
          <p:cNvSpPr/>
          <p:nvPr/>
        </p:nvSpPr>
        <p:spPr>
          <a:xfrm>
            <a:off x="357158" y="171448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12" name="11 Heptágono"/>
          <p:cNvSpPr/>
          <p:nvPr/>
        </p:nvSpPr>
        <p:spPr>
          <a:xfrm>
            <a:off x="357158" y="3357562"/>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3" name="12 Heptágono"/>
          <p:cNvSpPr/>
          <p:nvPr/>
        </p:nvSpPr>
        <p:spPr>
          <a:xfrm>
            <a:off x="357158" y="378619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4" name="13 Heptágono"/>
          <p:cNvSpPr/>
          <p:nvPr/>
        </p:nvSpPr>
        <p:spPr>
          <a:xfrm>
            <a:off x="7143768" y="71435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5" name="14 Heptágono"/>
          <p:cNvSpPr/>
          <p:nvPr/>
        </p:nvSpPr>
        <p:spPr>
          <a:xfrm>
            <a:off x="7143768" y="1857364"/>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t>
            </a:r>
            <a:endParaRPr lang="es-ES" dirty="0"/>
          </a:p>
        </p:txBody>
      </p:sp>
      <p:sp>
        <p:nvSpPr>
          <p:cNvPr id="16" name="15 Heptágono"/>
          <p:cNvSpPr/>
          <p:nvPr/>
        </p:nvSpPr>
        <p:spPr>
          <a:xfrm>
            <a:off x="7143768" y="3357562"/>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endParaRPr lang="es-ES" dirty="0"/>
          </a:p>
        </p:txBody>
      </p:sp>
      <p:sp>
        <p:nvSpPr>
          <p:cNvPr id="17" name="16 Heptágono"/>
          <p:cNvSpPr/>
          <p:nvPr/>
        </p:nvSpPr>
        <p:spPr>
          <a:xfrm>
            <a:off x="7143768" y="485776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714348" y="428604"/>
            <a:ext cx="8143932" cy="592935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sz="1400" dirty="0" smtClean="0">
              <a:latin typeface="Bahnschrift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Bahnschrift Light" pitchFamily="34" charset="0"/>
              <a:ea typeface="+mn-ea"/>
              <a:cs typeface="+mn-cs"/>
            </a:endParaRPr>
          </a:p>
        </p:txBody>
      </p:sp>
      <p:sp>
        <p:nvSpPr>
          <p:cNvPr id="5" name="2 Subtítulo"/>
          <p:cNvSpPr txBox="1">
            <a:spLocks/>
          </p:cNvSpPr>
          <p:nvPr/>
        </p:nvSpPr>
        <p:spPr>
          <a:xfrm>
            <a:off x="285720" y="285728"/>
            <a:ext cx="6858048" cy="607223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GB" sz="1400" dirty="0" smtClean="0">
                <a:latin typeface="Verdana" pitchFamily="34" charset="0"/>
                <a:ea typeface="Verdana" pitchFamily="34" charset="0"/>
                <a:cs typeface="Verdana" pitchFamily="34" charset="0"/>
              </a:rPr>
              <a:t>CASTILLA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latin typeface="Verdana" pitchFamily="34" charset="0"/>
                <a:ea typeface="Verdana" pitchFamily="34" charset="0"/>
                <a:cs typeface="Verdana" pitchFamily="34" charset="0"/>
              </a:rPr>
              <a:t>Alfonso XI ruled under a common legislation for the entire kingdom, and imposed himself to the nobility. However,  his son, Pedro I, found the strong opposition of the nobility, who supported his illegitimate brother, crowned as Enrique II, giving way to the new dynasty of the </a:t>
            </a:r>
            <a:r>
              <a:rPr lang="en-GB" sz="1400" dirty="0" err="1" smtClean="0">
                <a:latin typeface="Verdana" pitchFamily="34" charset="0"/>
                <a:ea typeface="Verdana" pitchFamily="34" charset="0"/>
                <a:cs typeface="Verdana" pitchFamily="34" charset="0"/>
              </a:rPr>
              <a:t>Trastámara</a:t>
            </a:r>
            <a:r>
              <a:rPr lang="en-GB" sz="1400" dirty="0" smtClean="0">
                <a:latin typeface="Verdana" pitchFamily="34" charset="0"/>
                <a:ea typeface="Verdana" pitchFamily="34" charset="0"/>
                <a:cs typeface="Verdana"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err="1" smtClean="0">
                <a:solidFill>
                  <a:srgbClr val="0070C0"/>
                </a:solidFill>
                <a:latin typeface="Verdana" pitchFamily="34" charset="0"/>
                <a:ea typeface="Verdana" pitchFamily="34" charset="0"/>
                <a:cs typeface="Verdana" pitchFamily="34" charset="0"/>
              </a:rPr>
              <a:t>Castilla</a:t>
            </a:r>
            <a:r>
              <a:rPr lang="en-GB" sz="1400" dirty="0" smtClean="0">
                <a:solidFill>
                  <a:srgbClr val="0070C0"/>
                </a:solidFill>
                <a:latin typeface="Verdana" pitchFamily="34" charset="0"/>
                <a:ea typeface="Verdana" pitchFamily="34" charset="0"/>
                <a:cs typeface="Verdana" pitchFamily="34" charset="0"/>
              </a:rPr>
              <a:t> began its Atlantic expansion and took control of the Straits of Gibraltar, </a:t>
            </a:r>
            <a:r>
              <a:rPr lang="en-GB" sz="1400" dirty="0" err="1" smtClean="0">
                <a:solidFill>
                  <a:srgbClr val="0070C0"/>
                </a:solidFill>
                <a:latin typeface="Verdana" pitchFamily="34" charset="0"/>
                <a:ea typeface="Verdana" pitchFamily="34" charset="0"/>
                <a:cs typeface="Verdana" pitchFamily="34" charset="0"/>
              </a:rPr>
              <a:t>Tarifa</a:t>
            </a:r>
            <a:r>
              <a:rPr lang="en-GB" sz="1400" dirty="0" smtClean="0">
                <a:solidFill>
                  <a:srgbClr val="0070C0"/>
                </a:solidFill>
                <a:latin typeface="Verdana" pitchFamily="34" charset="0"/>
                <a:ea typeface="Verdana" pitchFamily="34" charset="0"/>
                <a:cs typeface="Verdana" pitchFamily="34" charset="0"/>
              </a:rPr>
              <a:t>, Algeciras, Gibraltar and the Canary Islands.</a:t>
            </a:r>
            <a:endParaRPr lang="en-GB" sz="1400"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sz="1400"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GB" sz="1400" dirty="0" smtClean="0">
                <a:latin typeface="Verdana" pitchFamily="34" charset="0"/>
                <a:ea typeface="Verdana" pitchFamily="34" charset="0"/>
                <a:cs typeface="Verdana" pitchFamily="34" charset="0"/>
              </a:rPr>
              <a:t>ARAGÓN AND CASTILLA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In</a:t>
            </a:r>
            <a:r>
              <a:rPr kumimoji="0" lang="en-GB" sz="1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the Kingdom of Aragon, the kings had to make concessions to the nobility and the Courts in exchange for money, and a </a:t>
            </a:r>
            <a:r>
              <a:rPr kumimoji="0" lang="en-GB" sz="1400" b="0" i="0" u="none" strike="noStrike" kern="1200" cap="none" spc="0" normalizeH="0" noProof="0" dirty="0" err="1" smtClean="0">
                <a:ln>
                  <a:noFill/>
                </a:ln>
                <a:solidFill>
                  <a:schemeClr val="tx1"/>
                </a:solidFill>
                <a:effectLst/>
                <a:uLnTx/>
                <a:uFillTx/>
                <a:latin typeface="Verdana" pitchFamily="34" charset="0"/>
                <a:ea typeface="Verdana" pitchFamily="34" charset="0"/>
                <a:cs typeface="Verdana" pitchFamily="34" charset="0"/>
              </a:rPr>
              <a:t>Generalitat</a:t>
            </a:r>
            <a:r>
              <a:rPr kumimoji="0" lang="en-GB" sz="1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was created to monitor that the agreements of the courts were fulfilled.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aseline="0" dirty="0" smtClean="0">
                <a:latin typeface="Verdana" pitchFamily="34" charset="0"/>
                <a:ea typeface="Verdana" pitchFamily="34" charset="0"/>
                <a:cs typeface="Verdana" pitchFamily="34" charset="0"/>
              </a:rPr>
              <a:t>In 1412, Fernando de </a:t>
            </a:r>
            <a:r>
              <a:rPr lang="en-GB" sz="1400" baseline="0" dirty="0" err="1" smtClean="0">
                <a:latin typeface="Verdana" pitchFamily="34" charset="0"/>
                <a:ea typeface="Verdana" pitchFamily="34" charset="0"/>
                <a:cs typeface="Verdana" pitchFamily="34" charset="0"/>
              </a:rPr>
              <a:t>Antequera</a:t>
            </a:r>
            <a:r>
              <a:rPr lang="en-GB" sz="1400" baseline="0" dirty="0" smtClean="0">
                <a:latin typeface="Verdana" pitchFamily="34" charset="0"/>
                <a:ea typeface="Verdana" pitchFamily="34" charset="0"/>
                <a:cs typeface="Verdana" pitchFamily="34" charset="0"/>
              </a:rPr>
              <a:t> was elected 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solidFill>
                  <a:srgbClr val="0070C0"/>
                </a:solidFill>
                <a:latin typeface="Verdana" pitchFamily="34" charset="0"/>
                <a:ea typeface="Verdana" pitchFamily="34" charset="0"/>
                <a:cs typeface="Verdana" pitchFamily="34" charset="0"/>
              </a:rPr>
              <a:t>The Kingdom of Aragón continued its Mediterranean expansion by taking the duchies of Athens, </a:t>
            </a:r>
            <a:r>
              <a:rPr lang="en-GB" sz="1400" dirty="0" err="1" smtClean="0">
                <a:solidFill>
                  <a:srgbClr val="0070C0"/>
                </a:solidFill>
                <a:latin typeface="Verdana" pitchFamily="34" charset="0"/>
                <a:ea typeface="Verdana" pitchFamily="34" charset="0"/>
                <a:cs typeface="Verdana" pitchFamily="34" charset="0"/>
              </a:rPr>
              <a:t>Neopatria</a:t>
            </a:r>
            <a:r>
              <a:rPr lang="en-GB" sz="1400" dirty="0" smtClean="0">
                <a:solidFill>
                  <a:srgbClr val="0070C0"/>
                </a:solidFill>
                <a:latin typeface="Verdana" pitchFamily="34" charset="0"/>
                <a:ea typeface="Verdana" pitchFamily="34" charset="0"/>
                <a:cs typeface="Verdana" pitchFamily="34" charset="0"/>
              </a:rPr>
              <a:t>, </a:t>
            </a:r>
            <a:r>
              <a:rPr lang="en-GB" sz="1400" dirty="0" err="1" smtClean="0">
                <a:solidFill>
                  <a:srgbClr val="0070C0"/>
                </a:solidFill>
                <a:latin typeface="Verdana" pitchFamily="34" charset="0"/>
                <a:ea typeface="Verdana" pitchFamily="34" charset="0"/>
                <a:cs typeface="Verdana" pitchFamily="34" charset="0"/>
              </a:rPr>
              <a:t>Sardina</a:t>
            </a:r>
            <a:r>
              <a:rPr lang="en-GB" sz="1400" dirty="0" smtClean="0">
                <a:solidFill>
                  <a:srgbClr val="0070C0"/>
                </a:solidFill>
                <a:latin typeface="Verdana" pitchFamily="34" charset="0"/>
                <a:ea typeface="Verdana" pitchFamily="34" charset="0"/>
                <a:cs typeface="Verdana" pitchFamily="34" charset="0"/>
              </a:rPr>
              <a:t> and the south of Italy where the Kingdom of Naples was founded.</a:t>
            </a:r>
            <a:endParaRPr lang="en-GB" sz="1400" baseline="0" dirty="0" smtClean="0">
              <a:solidFill>
                <a:srgbClr val="0070C0"/>
              </a:solidFill>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Navarra became independent from France and the kings had to accept the power of the nobility and the Courts of Navarra.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endParaRPr>
          </a:p>
          <a:p>
            <a:pPr marL="342900" indent="-342900">
              <a:spcBef>
                <a:spcPct val="20000"/>
              </a:spcBef>
            </a:pPr>
            <a:r>
              <a:rPr lang="en-GB" sz="1400" dirty="0" smtClean="0">
                <a:latin typeface="Verdana" pitchFamily="34" charset="0"/>
                <a:ea typeface="Verdana" pitchFamily="34" charset="0"/>
                <a:cs typeface="Verdana" pitchFamily="34" charset="0"/>
              </a:rPr>
              <a:t>CHRISTIAN KINGDOMS ECONOMY</a:t>
            </a:r>
          </a:p>
          <a:p>
            <a:pPr marL="342900" indent="-342900">
              <a:spcBef>
                <a:spcPct val="20000"/>
              </a:spcBef>
              <a:buFont typeface="Wingdings" pitchFamily="2" charset="2"/>
              <a:buChar char="Ø"/>
            </a:pPr>
            <a:r>
              <a:rPr lang="en-GB" sz="1400" dirty="0" smtClean="0">
                <a:latin typeface="Verdana" pitchFamily="34" charset="0"/>
                <a:ea typeface="Verdana" pitchFamily="34" charset="0"/>
                <a:cs typeface="Verdana" pitchFamily="34" charset="0"/>
              </a:rPr>
              <a:t>AGRICULTURE: </a:t>
            </a:r>
          </a:p>
          <a:p>
            <a:pPr marL="342900" indent="-342900">
              <a:spcBef>
                <a:spcPct val="20000"/>
              </a:spcBef>
              <a:buFont typeface="Arial" pitchFamily="34" charset="0"/>
              <a:buChar char="•"/>
            </a:pPr>
            <a:r>
              <a:rPr lang="en-GB" sz="1400" dirty="0" smtClean="0">
                <a:solidFill>
                  <a:srgbClr val="0070C0"/>
                </a:solidFill>
                <a:latin typeface="Verdana" pitchFamily="34" charset="0"/>
                <a:ea typeface="Verdana" pitchFamily="34" charset="0"/>
                <a:cs typeface="Verdana" pitchFamily="34" charset="0"/>
              </a:rPr>
              <a:t>In the 14</a:t>
            </a:r>
            <a:r>
              <a:rPr lang="en-GB" sz="1400" baseline="30000" dirty="0" smtClean="0">
                <a:solidFill>
                  <a:srgbClr val="0070C0"/>
                </a:solidFill>
                <a:latin typeface="Verdana" pitchFamily="34" charset="0"/>
                <a:ea typeface="Verdana" pitchFamily="34" charset="0"/>
                <a:cs typeface="Verdana" pitchFamily="34" charset="0"/>
              </a:rPr>
              <a:t>th</a:t>
            </a:r>
            <a:r>
              <a:rPr lang="en-GB" sz="1400" dirty="0" smtClean="0">
                <a:solidFill>
                  <a:srgbClr val="0070C0"/>
                </a:solidFill>
                <a:latin typeface="Verdana" pitchFamily="34" charset="0"/>
                <a:ea typeface="Verdana" pitchFamily="34" charset="0"/>
                <a:cs typeface="Verdana" pitchFamily="34" charset="0"/>
              </a:rPr>
              <a:t> century agricultural production fell and rural areas were depopulated. However, livestock farming increased and wool exports provided huge revenues.</a:t>
            </a:r>
          </a:p>
          <a:p>
            <a:pPr marL="342900" indent="-342900">
              <a:spcBef>
                <a:spcPct val="20000"/>
              </a:spcBef>
              <a:buFont typeface="Arial" pitchFamily="34" charset="0"/>
              <a:buChar char="•"/>
            </a:pPr>
            <a:r>
              <a:rPr lang="en-GB" sz="1400" dirty="0" smtClean="0">
                <a:solidFill>
                  <a:srgbClr val="0070C0"/>
                </a:solidFill>
                <a:latin typeface="Verdana" pitchFamily="34" charset="0"/>
                <a:ea typeface="Verdana" pitchFamily="34" charset="0"/>
                <a:cs typeface="Verdana" pitchFamily="34" charset="0"/>
              </a:rPr>
              <a:t>In the 15</a:t>
            </a:r>
            <a:r>
              <a:rPr lang="en-GB" sz="1400" baseline="30000" dirty="0" smtClean="0">
                <a:solidFill>
                  <a:srgbClr val="0070C0"/>
                </a:solidFill>
                <a:latin typeface="Verdana" pitchFamily="34" charset="0"/>
                <a:ea typeface="Verdana" pitchFamily="34" charset="0"/>
                <a:cs typeface="Verdana" pitchFamily="34" charset="0"/>
              </a:rPr>
              <a:t>th</a:t>
            </a:r>
            <a:r>
              <a:rPr lang="en-GB" sz="1400" dirty="0" smtClean="0">
                <a:solidFill>
                  <a:srgbClr val="0070C0"/>
                </a:solidFill>
                <a:latin typeface="Verdana" pitchFamily="34" charset="0"/>
                <a:ea typeface="Verdana" pitchFamily="34" charset="0"/>
                <a:cs typeface="Verdana" pitchFamily="34" charset="0"/>
              </a:rPr>
              <a:t> century cereal production recovered and cash crops were developed in </a:t>
            </a:r>
            <a:r>
              <a:rPr lang="en-GB" sz="1400" dirty="0" err="1" smtClean="0">
                <a:solidFill>
                  <a:srgbClr val="0070C0"/>
                </a:solidFill>
                <a:latin typeface="Verdana" pitchFamily="34" charset="0"/>
                <a:ea typeface="Verdana" pitchFamily="34" charset="0"/>
                <a:cs typeface="Verdana" pitchFamily="34" charset="0"/>
              </a:rPr>
              <a:t>Castilla</a:t>
            </a:r>
            <a:r>
              <a:rPr lang="en-GB" sz="1400" dirty="0" smtClean="0">
                <a:solidFill>
                  <a:srgbClr val="0070C0"/>
                </a:solidFill>
                <a:latin typeface="Verdana" pitchFamily="34" charset="0"/>
                <a:ea typeface="Verdana" pitchFamily="34" charset="0"/>
                <a:cs typeface="Verdana" pitchFamily="34" charset="0"/>
              </a:rPr>
              <a:t> and garden crops and dye plants were developed in Aragón.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3074" name="Picture 2" descr="Resultado de imagen de Castilla Atlantic expansion in the 14th century"/>
          <p:cNvPicPr>
            <a:picLocks noChangeAspect="1" noChangeArrowheads="1"/>
          </p:cNvPicPr>
          <p:nvPr/>
        </p:nvPicPr>
        <p:blipFill>
          <a:blip r:embed="rId2"/>
          <a:srcRect/>
          <a:stretch>
            <a:fillRect/>
          </a:stretch>
        </p:blipFill>
        <p:spPr bwMode="auto">
          <a:xfrm>
            <a:off x="7215206" y="857232"/>
            <a:ext cx="1928794" cy="868863"/>
          </a:xfrm>
          <a:prstGeom prst="rect">
            <a:avLst/>
          </a:prstGeom>
          <a:noFill/>
        </p:spPr>
      </p:pic>
      <p:pic>
        <p:nvPicPr>
          <p:cNvPr id="3076" name="Picture 4" descr="Resultado de imagen de conquest of Algeciras in 1344"/>
          <p:cNvPicPr>
            <a:picLocks noChangeAspect="1" noChangeArrowheads="1"/>
          </p:cNvPicPr>
          <p:nvPr/>
        </p:nvPicPr>
        <p:blipFill>
          <a:blip r:embed="rId3"/>
          <a:srcRect/>
          <a:stretch>
            <a:fillRect/>
          </a:stretch>
        </p:blipFill>
        <p:spPr bwMode="auto">
          <a:xfrm>
            <a:off x="7286644" y="5000636"/>
            <a:ext cx="1857356" cy="1114414"/>
          </a:xfrm>
          <a:prstGeom prst="rect">
            <a:avLst/>
          </a:prstGeom>
          <a:noFill/>
        </p:spPr>
      </p:pic>
      <p:pic>
        <p:nvPicPr>
          <p:cNvPr id="3078" name="Picture 6" descr="Resultado de imagen de merino sheep"/>
          <p:cNvPicPr>
            <a:picLocks noChangeAspect="1" noChangeArrowheads="1"/>
          </p:cNvPicPr>
          <p:nvPr/>
        </p:nvPicPr>
        <p:blipFill>
          <a:blip r:embed="rId4" cstate="print"/>
          <a:srcRect/>
          <a:stretch>
            <a:fillRect/>
          </a:stretch>
        </p:blipFill>
        <p:spPr bwMode="auto">
          <a:xfrm>
            <a:off x="7257130" y="3714752"/>
            <a:ext cx="1886869" cy="928694"/>
          </a:xfrm>
          <a:prstGeom prst="rect">
            <a:avLst/>
          </a:prstGeom>
          <a:noFill/>
        </p:spPr>
      </p:pic>
      <p:pic>
        <p:nvPicPr>
          <p:cNvPr id="3080" name="Picture 8" descr="Resultado de imagen de grapevines"/>
          <p:cNvPicPr>
            <a:picLocks noChangeAspect="1" noChangeArrowheads="1"/>
          </p:cNvPicPr>
          <p:nvPr/>
        </p:nvPicPr>
        <p:blipFill>
          <a:blip r:embed="rId5" cstate="print"/>
          <a:srcRect/>
          <a:stretch>
            <a:fillRect/>
          </a:stretch>
        </p:blipFill>
        <p:spPr bwMode="auto">
          <a:xfrm>
            <a:off x="7238987" y="1928802"/>
            <a:ext cx="1905013" cy="1071570"/>
          </a:xfrm>
          <a:prstGeom prst="rect">
            <a:avLst/>
          </a:prstGeom>
          <a:noFill/>
        </p:spPr>
      </p:pic>
      <p:sp>
        <p:nvSpPr>
          <p:cNvPr id="8" name="7 Heptágono"/>
          <p:cNvSpPr/>
          <p:nvPr/>
        </p:nvSpPr>
        <p:spPr>
          <a:xfrm>
            <a:off x="285720" y="164305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9" name="8 Heptágono"/>
          <p:cNvSpPr/>
          <p:nvPr/>
        </p:nvSpPr>
        <p:spPr>
          <a:xfrm>
            <a:off x="285720" y="385762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10" name="9 Heptágono"/>
          <p:cNvSpPr/>
          <p:nvPr/>
        </p:nvSpPr>
        <p:spPr>
          <a:xfrm>
            <a:off x="285720" y="5786454"/>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1" name="10 Heptágono"/>
          <p:cNvSpPr/>
          <p:nvPr/>
        </p:nvSpPr>
        <p:spPr>
          <a:xfrm>
            <a:off x="285720" y="642939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2" name="11 Heptágono"/>
          <p:cNvSpPr/>
          <p:nvPr/>
        </p:nvSpPr>
        <p:spPr>
          <a:xfrm>
            <a:off x="7000892" y="64291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3" name="12 Heptágono"/>
          <p:cNvSpPr/>
          <p:nvPr/>
        </p:nvSpPr>
        <p:spPr>
          <a:xfrm>
            <a:off x="6929454" y="1928802"/>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t>
            </a:r>
            <a:endParaRPr lang="es-ES" dirty="0"/>
          </a:p>
        </p:txBody>
      </p:sp>
      <p:sp>
        <p:nvSpPr>
          <p:cNvPr id="14" name="13 Heptágono"/>
          <p:cNvSpPr/>
          <p:nvPr/>
        </p:nvSpPr>
        <p:spPr>
          <a:xfrm>
            <a:off x="7000892" y="350043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endParaRPr lang="es-ES" dirty="0"/>
          </a:p>
        </p:txBody>
      </p:sp>
      <p:sp>
        <p:nvSpPr>
          <p:cNvPr id="15" name="14 Heptágono"/>
          <p:cNvSpPr/>
          <p:nvPr/>
        </p:nvSpPr>
        <p:spPr>
          <a:xfrm>
            <a:off x="6929454" y="492919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0" y="500042"/>
            <a:ext cx="7572396" cy="5929354"/>
          </a:xfrm>
          <a:prstGeom prst="rect">
            <a:avLst/>
          </a:prstGeom>
        </p:spPr>
        <p:txBody>
          <a:bodyPr vert="horz" lIns="91440" tIns="45720" rIns="91440" bIns="45720" rtlCol="0">
            <a:normAutofit fontScale="92500" lnSpcReduction="20000"/>
          </a:bodyPr>
          <a:lstStyle/>
          <a:p>
            <a:pPr marL="342900" indent="-342900">
              <a:spcBef>
                <a:spcPct val="20000"/>
              </a:spcBef>
              <a:buFont typeface="Wingdings" pitchFamily="2" charset="2"/>
              <a:buChar char="Ø"/>
            </a:pPr>
            <a:r>
              <a:rPr lang="en-GB" sz="1400" dirty="0" smtClean="0">
                <a:latin typeface="Verdana" pitchFamily="34" charset="0"/>
                <a:ea typeface="Verdana" pitchFamily="34" charset="0"/>
                <a:cs typeface="Verdana" pitchFamily="34" charset="0"/>
              </a:rPr>
              <a:t>CRAFTS</a:t>
            </a:r>
          </a:p>
          <a:p>
            <a:pPr marL="342900" indent="-342900">
              <a:spcBef>
                <a:spcPct val="20000"/>
              </a:spcBef>
              <a:buFont typeface="Arial" pitchFamily="34" charset="0"/>
              <a:buChar char="•"/>
            </a:pPr>
            <a:r>
              <a:rPr lang="en-GB" sz="1400" dirty="0" smtClean="0">
                <a:latin typeface="Verdana" pitchFamily="34" charset="0"/>
                <a:ea typeface="Verdana" pitchFamily="34" charset="0"/>
                <a:cs typeface="Verdana" pitchFamily="34" charset="0"/>
              </a:rPr>
              <a:t>Crafts went into crisis during the 14</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century due to the decline in demand and recovered when the population started to grow.</a:t>
            </a:r>
          </a:p>
          <a:p>
            <a:pPr marL="342900" indent="-342900">
              <a:spcBef>
                <a:spcPct val="20000"/>
              </a:spcBef>
              <a:buFont typeface="Arial" pitchFamily="34" charset="0"/>
              <a:buChar char="•"/>
            </a:pPr>
            <a:r>
              <a:rPr lang="en-GB" sz="1400" dirty="0" smtClean="0">
                <a:solidFill>
                  <a:srgbClr val="0070C0"/>
                </a:solidFill>
                <a:latin typeface="Verdana" pitchFamily="34" charset="0"/>
                <a:ea typeface="Verdana" pitchFamily="34" charset="0"/>
                <a:cs typeface="Verdana" pitchFamily="34" charset="0"/>
              </a:rPr>
              <a:t>The textile sector was very important. In </a:t>
            </a:r>
            <a:r>
              <a:rPr lang="en-GB" sz="1400" dirty="0" err="1" smtClean="0">
                <a:solidFill>
                  <a:srgbClr val="0070C0"/>
                </a:solidFill>
                <a:latin typeface="Verdana" pitchFamily="34" charset="0"/>
                <a:ea typeface="Verdana" pitchFamily="34" charset="0"/>
                <a:cs typeface="Verdana" pitchFamily="34" charset="0"/>
              </a:rPr>
              <a:t>Castilla</a:t>
            </a:r>
            <a:r>
              <a:rPr lang="en-GB" sz="1400" dirty="0" smtClean="0">
                <a:solidFill>
                  <a:srgbClr val="0070C0"/>
                </a:solidFill>
                <a:latin typeface="Verdana" pitchFamily="34" charset="0"/>
                <a:ea typeface="Verdana" pitchFamily="34" charset="0"/>
                <a:cs typeface="Verdana" pitchFamily="34" charset="0"/>
              </a:rPr>
              <a:t>, coarse cloth was produced in Toledo, Palencia and Cuenca. In Aragón, the major textile industries were set in Barcelona and Valencia.</a:t>
            </a:r>
          </a:p>
          <a:p>
            <a:pPr marL="342900" indent="-342900">
              <a:spcBef>
                <a:spcPct val="20000"/>
              </a:spcBef>
              <a:buFont typeface="Arial" pitchFamily="34" charset="0"/>
              <a:buChar char="•"/>
            </a:pPr>
            <a:r>
              <a:rPr lang="en-GB" sz="1400" dirty="0" smtClean="0">
                <a:solidFill>
                  <a:srgbClr val="0070C0"/>
                </a:solidFill>
                <a:latin typeface="Verdana" pitchFamily="34" charset="0"/>
                <a:ea typeface="Verdana" pitchFamily="34" charset="0"/>
                <a:cs typeface="Verdana" pitchFamily="34" charset="0"/>
              </a:rPr>
              <a:t>Other important handicrafts sectors were the ironworks of </a:t>
            </a:r>
            <a:r>
              <a:rPr lang="en-GB" sz="1400" dirty="0" err="1" smtClean="0">
                <a:solidFill>
                  <a:srgbClr val="0070C0"/>
                </a:solidFill>
                <a:latin typeface="Verdana" pitchFamily="34" charset="0"/>
                <a:ea typeface="Verdana" pitchFamily="34" charset="0"/>
                <a:cs typeface="Verdana" pitchFamily="34" charset="0"/>
              </a:rPr>
              <a:t>Vizcaya</a:t>
            </a:r>
            <a:r>
              <a:rPr lang="en-GB" sz="1400" dirty="0" smtClean="0">
                <a:solidFill>
                  <a:srgbClr val="0070C0"/>
                </a:solidFill>
                <a:latin typeface="Verdana" pitchFamily="34" charset="0"/>
                <a:ea typeface="Verdana" pitchFamily="34" charset="0"/>
                <a:cs typeface="Verdana" pitchFamily="34" charset="0"/>
              </a:rPr>
              <a:t> and </a:t>
            </a:r>
            <a:r>
              <a:rPr lang="en-GB" sz="1400" dirty="0" err="1" smtClean="0">
                <a:solidFill>
                  <a:srgbClr val="0070C0"/>
                </a:solidFill>
                <a:latin typeface="Verdana" pitchFamily="34" charset="0"/>
                <a:ea typeface="Verdana" pitchFamily="34" charset="0"/>
                <a:cs typeface="Verdana" pitchFamily="34" charset="0"/>
              </a:rPr>
              <a:t>Guipuzkoa</a:t>
            </a:r>
            <a:r>
              <a:rPr lang="en-GB" sz="1400" dirty="0" smtClean="0">
                <a:solidFill>
                  <a:srgbClr val="0070C0"/>
                </a:solidFill>
                <a:latin typeface="Verdana" pitchFamily="34" charset="0"/>
                <a:ea typeface="Verdana" pitchFamily="34" charset="0"/>
                <a:cs typeface="Verdana" pitchFamily="34" charset="0"/>
              </a:rPr>
              <a:t>, and shipbuilding in </a:t>
            </a:r>
            <a:r>
              <a:rPr lang="en-GB" sz="1400" dirty="0" err="1" smtClean="0">
                <a:solidFill>
                  <a:srgbClr val="0070C0"/>
                </a:solidFill>
                <a:latin typeface="Verdana" pitchFamily="34" charset="0"/>
                <a:ea typeface="Verdana" pitchFamily="34" charset="0"/>
                <a:cs typeface="Verdana" pitchFamily="34" charset="0"/>
              </a:rPr>
              <a:t>Sevilla</a:t>
            </a:r>
            <a:r>
              <a:rPr lang="en-GB" sz="1400" dirty="0" smtClean="0">
                <a:solidFill>
                  <a:srgbClr val="0070C0"/>
                </a:solidFill>
                <a:latin typeface="Verdana" pitchFamily="34" charset="0"/>
                <a:ea typeface="Verdana" pitchFamily="34" charset="0"/>
                <a:cs typeface="Verdana" pitchFamily="34" charset="0"/>
              </a:rPr>
              <a:t> and Barcelona.</a:t>
            </a:r>
          </a:p>
          <a:p>
            <a:pPr marL="342900" indent="-342900">
              <a:spcBef>
                <a:spcPct val="20000"/>
              </a:spcBef>
              <a:buFont typeface="Arial" pitchFamily="34" charset="0"/>
              <a:buChar char="•"/>
            </a:pPr>
            <a:endParaRPr lang="en-GB" sz="1400" dirty="0" smtClean="0">
              <a:latin typeface="Verdana" pitchFamily="34" charset="0"/>
              <a:ea typeface="Verdana" pitchFamily="34" charset="0"/>
              <a:cs typeface="Verdana" pitchFamily="34" charset="0"/>
            </a:endParaRPr>
          </a:p>
          <a:p>
            <a:pPr marL="342900" indent="-342900">
              <a:spcBef>
                <a:spcPct val="20000"/>
              </a:spcBef>
              <a:buFont typeface="Wingdings" pitchFamily="2" charset="2"/>
              <a:buChar char="Ø"/>
            </a:pPr>
            <a:r>
              <a:rPr lang="en-GB" sz="1400" dirty="0" smtClean="0">
                <a:latin typeface="Verdana" pitchFamily="34" charset="0"/>
                <a:ea typeface="Verdana" pitchFamily="34" charset="0"/>
                <a:cs typeface="Verdana" pitchFamily="34" charset="0"/>
              </a:rPr>
              <a:t>TRADE</a:t>
            </a:r>
          </a:p>
          <a:p>
            <a:pPr marL="342900" indent="-342900">
              <a:spcBef>
                <a:spcPct val="20000"/>
              </a:spcBef>
              <a:buFont typeface="Arial" pitchFamily="34" charset="0"/>
              <a:buChar char="•"/>
            </a:pPr>
            <a:r>
              <a:rPr lang="en-GB" sz="1400" dirty="0" smtClean="0">
                <a:latin typeface="Verdana" pitchFamily="34" charset="0"/>
                <a:ea typeface="Verdana" pitchFamily="34" charset="0"/>
                <a:cs typeface="Verdana" pitchFamily="34" charset="0"/>
              </a:rPr>
              <a:t>Foreign trade wasn’t seriously affected by the 14</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century crisis.</a:t>
            </a:r>
          </a:p>
          <a:p>
            <a:pPr marL="342900" indent="-342900">
              <a:spcBef>
                <a:spcPct val="20000"/>
              </a:spcBef>
              <a:buFont typeface="Arial" pitchFamily="34" charset="0"/>
              <a:buChar char="•"/>
            </a:pPr>
            <a:r>
              <a:rPr lang="en-GB" sz="1400" dirty="0" smtClean="0">
                <a:latin typeface="Verdana" pitchFamily="34" charset="0"/>
                <a:ea typeface="Verdana" pitchFamily="34" charset="0"/>
                <a:cs typeface="Verdana" pitchFamily="34" charset="0"/>
              </a:rPr>
              <a:t>In </a:t>
            </a:r>
            <a:r>
              <a:rPr lang="en-GB" sz="1400" dirty="0" err="1" smtClean="0">
                <a:latin typeface="Verdana" pitchFamily="34" charset="0"/>
                <a:ea typeface="Verdana" pitchFamily="34" charset="0"/>
                <a:cs typeface="Verdana" pitchFamily="34" charset="0"/>
              </a:rPr>
              <a:t>Castilla</a:t>
            </a:r>
            <a:r>
              <a:rPr lang="en-GB" sz="1400" dirty="0" smtClean="0">
                <a:latin typeface="Verdana" pitchFamily="34" charset="0"/>
                <a:ea typeface="Verdana" pitchFamily="34" charset="0"/>
                <a:cs typeface="Verdana" pitchFamily="34" charset="0"/>
              </a:rPr>
              <a:t>, the Cantabrian ports exported wool, oil, wine and iron to England and Flanders and imported quality cloth and luxury items. The ports in western Andalusia exported agricultural products, metals, leather and dyes and imported Italian fabrics and spices.</a:t>
            </a:r>
          </a:p>
          <a:p>
            <a:pPr marL="342900" indent="-342900">
              <a:spcBef>
                <a:spcPct val="20000"/>
              </a:spcBef>
              <a:buFont typeface="Arial" pitchFamily="34" charset="0"/>
              <a:buChar char="•"/>
            </a:pPr>
            <a:r>
              <a:rPr lang="en-GB" sz="1400" dirty="0" smtClean="0">
                <a:solidFill>
                  <a:srgbClr val="0070C0"/>
                </a:solidFill>
                <a:latin typeface="Verdana" pitchFamily="34" charset="0"/>
                <a:ea typeface="Verdana" pitchFamily="34" charset="0"/>
                <a:cs typeface="Verdana" pitchFamily="34" charset="0"/>
              </a:rPr>
              <a:t>In Aragón,  traders exported food and textiles and imported silk, spices, gold and slaves.</a:t>
            </a:r>
          </a:p>
          <a:p>
            <a:pPr marL="342900" indent="-342900">
              <a:spcBef>
                <a:spcPct val="20000"/>
              </a:spcBef>
              <a:buFont typeface="Arial" pitchFamily="34" charset="0"/>
              <a:buChar char="•"/>
            </a:pPr>
            <a:r>
              <a:rPr lang="en-GB" sz="1400" dirty="0" smtClean="0">
                <a:latin typeface="Verdana" pitchFamily="34" charset="0"/>
                <a:ea typeface="Verdana" pitchFamily="34" charset="0"/>
                <a:cs typeface="Verdana" pitchFamily="34" charset="0"/>
              </a:rPr>
              <a:t>Trading gave rise to the creation of public credit institutions.</a:t>
            </a:r>
          </a:p>
          <a:p>
            <a:pPr marL="342900" indent="-342900">
              <a:spcBef>
                <a:spcPct val="20000"/>
              </a:spcBef>
              <a:buFont typeface="Arial" pitchFamily="34" charset="0"/>
              <a:buChar cha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THE SOCIAL STATES AND SOCIAL TENSIONS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latin typeface="Verdana" pitchFamily="34" charset="0"/>
                <a:ea typeface="Verdana" pitchFamily="34" charset="0"/>
                <a:cs typeface="Verdana" pitchFamily="34" charset="0"/>
              </a:rPr>
              <a:t>In the 14</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century, European and peninsular monarchs granted great concessions to the nobles in exchange for their support. The clergy also retained their economic power as long as they supported the kings and the commoners revolted against those holding power in rural and urban areas.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latin typeface="Verdana" pitchFamily="34" charset="0"/>
                <a:ea typeface="Verdana" pitchFamily="34" charset="0"/>
                <a:cs typeface="Verdana" pitchFamily="34" charset="0"/>
              </a:rPr>
              <a:t>In the 15</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century, social tensions decreased in Europe, but there were still serious conflicts  on the Peninsula.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solidFill>
                  <a:srgbClr val="0070C0"/>
                </a:solidFill>
                <a:latin typeface="Verdana" pitchFamily="34" charset="0"/>
                <a:ea typeface="Verdana" pitchFamily="34" charset="0"/>
                <a:cs typeface="Verdana" pitchFamily="34" charset="0"/>
              </a:rPr>
              <a:t>Most rural revolts were because lords wanted to compensate their losses by making higher demands on peasants. On the Peninsula, the most remarkable uprisings took place in </a:t>
            </a:r>
            <a:r>
              <a:rPr lang="en-GB" sz="1400" dirty="0" err="1" smtClean="0">
                <a:solidFill>
                  <a:srgbClr val="0070C0"/>
                </a:solidFill>
                <a:latin typeface="Verdana" pitchFamily="34" charset="0"/>
                <a:ea typeface="Verdana" pitchFamily="34" charset="0"/>
                <a:cs typeface="Verdana" pitchFamily="34" charset="0"/>
              </a:rPr>
              <a:t>Irmandiños</a:t>
            </a:r>
            <a:r>
              <a:rPr lang="en-GB" sz="1400" dirty="0" smtClean="0">
                <a:solidFill>
                  <a:srgbClr val="0070C0"/>
                </a:solidFill>
                <a:latin typeface="Verdana" pitchFamily="34" charset="0"/>
                <a:ea typeface="Verdana" pitchFamily="34" charset="0"/>
                <a:cs typeface="Verdana" pitchFamily="34" charset="0"/>
              </a:rPr>
              <a:t> (Galicia),  in Catalonia and in Mallorca.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latin typeface="Verdana" pitchFamily="34" charset="0"/>
                <a:ea typeface="Verdana" pitchFamily="34" charset="0"/>
                <a:cs typeface="Verdana" pitchFamily="34" charset="0"/>
              </a:rPr>
              <a:t>Tensions in the cities confronted the commoners and the urban oligarchy or aristocracy, who monopolised power and wealth and controlled urban government. On the Peninsula, revolts were led by impoverished craftsmen, who fought lords or wealthy merchants.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2050" name="Picture 2" descr="Resultado de imagen de coarse cloth"/>
          <p:cNvPicPr>
            <a:picLocks noChangeAspect="1" noChangeArrowheads="1"/>
          </p:cNvPicPr>
          <p:nvPr/>
        </p:nvPicPr>
        <p:blipFill>
          <a:blip r:embed="rId2"/>
          <a:srcRect/>
          <a:stretch>
            <a:fillRect/>
          </a:stretch>
        </p:blipFill>
        <p:spPr bwMode="auto">
          <a:xfrm>
            <a:off x="7689100" y="889193"/>
            <a:ext cx="1454900" cy="968171"/>
          </a:xfrm>
          <a:prstGeom prst="rect">
            <a:avLst/>
          </a:prstGeom>
          <a:noFill/>
        </p:spPr>
      </p:pic>
      <p:pic>
        <p:nvPicPr>
          <p:cNvPr id="2052" name="Picture 4" descr="Resultado de imagen de shipbuilding"/>
          <p:cNvPicPr>
            <a:picLocks noChangeAspect="1" noChangeArrowheads="1"/>
          </p:cNvPicPr>
          <p:nvPr/>
        </p:nvPicPr>
        <p:blipFill>
          <a:blip r:embed="rId3" cstate="print"/>
          <a:srcRect/>
          <a:stretch>
            <a:fillRect/>
          </a:stretch>
        </p:blipFill>
        <p:spPr bwMode="auto">
          <a:xfrm>
            <a:off x="7737220" y="2071678"/>
            <a:ext cx="1406779" cy="1143008"/>
          </a:xfrm>
          <a:prstGeom prst="rect">
            <a:avLst/>
          </a:prstGeom>
          <a:noFill/>
        </p:spPr>
      </p:pic>
      <p:pic>
        <p:nvPicPr>
          <p:cNvPr id="2054" name="Picture 6" descr="Resultado de imagen de slaves trade"/>
          <p:cNvPicPr>
            <a:picLocks noChangeAspect="1" noChangeArrowheads="1"/>
          </p:cNvPicPr>
          <p:nvPr/>
        </p:nvPicPr>
        <p:blipFill>
          <a:blip r:embed="rId4" cstate="print"/>
          <a:srcRect/>
          <a:stretch>
            <a:fillRect/>
          </a:stretch>
        </p:blipFill>
        <p:spPr bwMode="auto">
          <a:xfrm>
            <a:off x="7715272" y="5214950"/>
            <a:ext cx="1428728" cy="803660"/>
          </a:xfrm>
          <a:prstGeom prst="rect">
            <a:avLst/>
          </a:prstGeom>
          <a:noFill/>
        </p:spPr>
      </p:pic>
      <p:pic>
        <p:nvPicPr>
          <p:cNvPr id="2056" name="Picture 8" descr="Resultado de imagen de peasants revolt in the middle ages"/>
          <p:cNvPicPr>
            <a:picLocks noChangeAspect="1" noChangeArrowheads="1"/>
          </p:cNvPicPr>
          <p:nvPr/>
        </p:nvPicPr>
        <p:blipFill>
          <a:blip r:embed="rId5" cstate="print"/>
          <a:srcRect/>
          <a:stretch>
            <a:fillRect/>
          </a:stretch>
        </p:blipFill>
        <p:spPr bwMode="auto">
          <a:xfrm>
            <a:off x="7786710" y="3571876"/>
            <a:ext cx="1357290" cy="1148624"/>
          </a:xfrm>
          <a:prstGeom prst="rect">
            <a:avLst/>
          </a:prstGeom>
          <a:noFill/>
        </p:spPr>
      </p:pic>
      <p:sp>
        <p:nvSpPr>
          <p:cNvPr id="7" name="6 Heptágono"/>
          <p:cNvSpPr/>
          <p:nvPr/>
        </p:nvSpPr>
        <p:spPr>
          <a:xfrm>
            <a:off x="0" y="100010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8" name="7 Heptágono"/>
          <p:cNvSpPr/>
          <p:nvPr/>
        </p:nvSpPr>
        <p:spPr>
          <a:xfrm>
            <a:off x="0" y="1571612"/>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9" name="8 Heptágono"/>
          <p:cNvSpPr/>
          <p:nvPr/>
        </p:nvSpPr>
        <p:spPr>
          <a:xfrm>
            <a:off x="0" y="321468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0" name="9 Heptágono"/>
          <p:cNvSpPr/>
          <p:nvPr/>
        </p:nvSpPr>
        <p:spPr>
          <a:xfrm>
            <a:off x="0" y="521495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1" name="10 Heptágono"/>
          <p:cNvSpPr/>
          <p:nvPr/>
        </p:nvSpPr>
        <p:spPr>
          <a:xfrm>
            <a:off x="7358082" y="785794"/>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2" name="11 Heptágono"/>
          <p:cNvSpPr/>
          <p:nvPr/>
        </p:nvSpPr>
        <p:spPr>
          <a:xfrm>
            <a:off x="7358082" y="200024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t>
            </a:r>
            <a:endParaRPr lang="es-ES" dirty="0"/>
          </a:p>
        </p:txBody>
      </p:sp>
      <p:sp>
        <p:nvSpPr>
          <p:cNvPr id="13" name="12 Heptágono"/>
          <p:cNvSpPr/>
          <p:nvPr/>
        </p:nvSpPr>
        <p:spPr>
          <a:xfrm>
            <a:off x="7429520" y="350043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endParaRPr lang="es-ES" dirty="0"/>
          </a:p>
        </p:txBody>
      </p:sp>
      <p:sp>
        <p:nvSpPr>
          <p:cNvPr id="14" name="13 Heptágono"/>
          <p:cNvSpPr/>
          <p:nvPr/>
        </p:nvSpPr>
        <p:spPr>
          <a:xfrm>
            <a:off x="7500958" y="500063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714348" y="428604"/>
            <a:ext cx="8143932" cy="592935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GB" sz="1400" dirty="0" smtClean="0">
              <a:latin typeface="Bahnschrift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Bahnschrift Ligh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Bahnschrift Light" pitchFamily="34" charset="0"/>
              <a:ea typeface="+mn-ea"/>
              <a:cs typeface="+mn-cs"/>
            </a:endParaRPr>
          </a:p>
        </p:txBody>
      </p:sp>
      <p:sp>
        <p:nvSpPr>
          <p:cNvPr id="5" name="2 Subtítulo"/>
          <p:cNvSpPr txBox="1">
            <a:spLocks/>
          </p:cNvSpPr>
          <p:nvPr/>
        </p:nvSpPr>
        <p:spPr>
          <a:xfrm>
            <a:off x="0" y="428604"/>
            <a:ext cx="7429520" cy="621510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CULTURE</a:t>
            </a:r>
            <a:r>
              <a:rPr kumimoji="0" lang="en-GB" sz="1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AND ART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aseline="0" dirty="0" smtClean="0">
                <a:latin typeface="Verdana" pitchFamily="34" charset="0"/>
                <a:ea typeface="Verdana" pitchFamily="34" charset="0"/>
                <a:cs typeface="Verdana" pitchFamily="34" charset="0"/>
              </a:rPr>
              <a:t>In</a:t>
            </a:r>
            <a:r>
              <a:rPr lang="en-GB" sz="1400" dirty="0" smtClean="0">
                <a:latin typeface="Verdana" pitchFamily="34" charset="0"/>
                <a:ea typeface="Verdana" pitchFamily="34" charset="0"/>
                <a:cs typeface="Verdana" pitchFamily="34" charset="0"/>
              </a:rPr>
              <a:t> the 14</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century, death became the trending topic in </a:t>
            </a:r>
            <a:r>
              <a:rPr lang="en-GB" sz="1400" b="1" dirty="0" smtClean="0">
                <a:latin typeface="Verdana" pitchFamily="34" charset="0"/>
                <a:ea typeface="Verdana" pitchFamily="34" charset="0"/>
                <a:cs typeface="Verdana" pitchFamily="34" charset="0"/>
              </a:rPr>
              <a:t>Literature</a:t>
            </a:r>
            <a:r>
              <a:rPr lang="en-GB" sz="1400" dirty="0" smtClean="0">
                <a:latin typeface="Verdana" pitchFamily="34" charset="0"/>
                <a:ea typeface="Verdana" pitchFamily="34" charset="0"/>
                <a:cs typeface="Verdana" pitchFamily="34" charset="0"/>
              </a:rPr>
              <a:t>, as shown in the </a:t>
            </a:r>
            <a:r>
              <a:rPr lang="en-GB" sz="1400" i="1" dirty="0" err="1" smtClean="0">
                <a:latin typeface="Verdana" pitchFamily="34" charset="0"/>
                <a:ea typeface="Verdana" pitchFamily="34" charset="0"/>
                <a:cs typeface="Verdana" pitchFamily="34" charset="0"/>
              </a:rPr>
              <a:t>Decameron</a:t>
            </a:r>
            <a:r>
              <a:rPr lang="en-GB" sz="1400" i="1" dirty="0" smtClean="0">
                <a:latin typeface="Verdana" pitchFamily="34" charset="0"/>
                <a:ea typeface="Verdana" pitchFamily="34" charset="0"/>
                <a:cs typeface="Verdana" pitchFamily="34" charset="0"/>
              </a:rPr>
              <a:t> </a:t>
            </a:r>
            <a:r>
              <a:rPr lang="en-GB" sz="1400" dirty="0" smtClean="0">
                <a:latin typeface="Verdana" pitchFamily="34" charset="0"/>
                <a:ea typeface="Verdana" pitchFamily="34" charset="0"/>
                <a:cs typeface="Verdana" pitchFamily="34" charset="0"/>
              </a:rPr>
              <a:t>by Boccaccio and </a:t>
            </a:r>
            <a:r>
              <a:rPr lang="en-GB" sz="1400" i="1" dirty="0" smtClean="0">
                <a:latin typeface="Verdana" pitchFamily="34" charset="0"/>
                <a:ea typeface="Verdana" pitchFamily="34" charset="0"/>
                <a:cs typeface="Verdana" pitchFamily="34" charset="0"/>
              </a:rPr>
              <a:t>the Canterbury Tales </a:t>
            </a:r>
            <a:r>
              <a:rPr lang="en-GB" sz="1400" dirty="0" smtClean="0">
                <a:latin typeface="Verdana" pitchFamily="34" charset="0"/>
                <a:ea typeface="Verdana" pitchFamily="34" charset="0"/>
                <a:cs typeface="Verdana" pitchFamily="34" charset="0"/>
              </a:rPr>
              <a:t>by Chaucer. On the Peninsula, remarkable genres were popular (</a:t>
            </a:r>
            <a:r>
              <a:rPr lang="en-GB" sz="1400" i="1" dirty="0" err="1" smtClean="0">
                <a:latin typeface="Verdana" pitchFamily="34" charset="0"/>
                <a:ea typeface="Verdana" pitchFamily="34" charset="0"/>
                <a:cs typeface="Verdana" pitchFamily="34" charset="0"/>
              </a:rPr>
              <a:t>Romancero</a:t>
            </a:r>
            <a:r>
              <a:rPr lang="en-GB" sz="1400" dirty="0" smtClean="0">
                <a:latin typeface="Verdana" pitchFamily="34" charset="0"/>
                <a:ea typeface="Verdana" pitchFamily="34" charset="0"/>
                <a:cs typeface="Verdana" pitchFamily="34" charset="0"/>
              </a:rPr>
              <a:t>) or aristocratic poetry (</a:t>
            </a:r>
            <a:r>
              <a:rPr lang="en-GB" sz="1400" dirty="0" err="1" smtClean="0">
                <a:latin typeface="Verdana" pitchFamily="34" charset="0"/>
                <a:ea typeface="Verdana" pitchFamily="34" charset="0"/>
                <a:cs typeface="Verdana" pitchFamily="34" charset="0"/>
              </a:rPr>
              <a:t>Marqués</a:t>
            </a:r>
            <a:r>
              <a:rPr lang="en-GB" sz="1400" dirty="0" smtClean="0">
                <a:latin typeface="Verdana" pitchFamily="34" charset="0"/>
                <a:ea typeface="Verdana" pitchFamily="34" charset="0"/>
                <a:cs typeface="Verdana" pitchFamily="34" charset="0"/>
              </a:rPr>
              <a:t> de </a:t>
            </a:r>
            <a:r>
              <a:rPr lang="en-GB" sz="1400" dirty="0" err="1" smtClean="0">
                <a:latin typeface="Verdana" pitchFamily="34" charset="0"/>
                <a:ea typeface="Verdana" pitchFamily="34" charset="0"/>
                <a:cs typeface="Verdana" pitchFamily="34" charset="0"/>
              </a:rPr>
              <a:t>Santillana</a:t>
            </a:r>
            <a:r>
              <a:rPr lang="en-GB" sz="1400" dirty="0" smtClean="0">
                <a:latin typeface="Verdana" pitchFamily="34" charset="0"/>
                <a:ea typeface="Verdana" pitchFamily="34" charset="0"/>
                <a:cs typeface="Verdana" pitchFamily="34" charset="0"/>
              </a:rPr>
              <a:t>),  books of chivalry (</a:t>
            </a:r>
            <a:r>
              <a:rPr lang="en-GB" sz="1400" i="1" dirty="0" err="1" smtClean="0">
                <a:latin typeface="Verdana" pitchFamily="34" charset="0"/>
                <a:ea typeface="Verdana" pitchFamily="34" charset="0"/>
                <a:cs typeface="Verdana" pitchFamily="34" charset="0"/>
              </a:rPr>
              <a:t>Amadis</a:t>
            </a:r>
            <a:r>
              <a:rPr lang="en-GB" sz="1400" i="1" dirty="0" smtClean="0">
                <a:latin typeface="Verdana" pitchFamily="34" charset="0"/>
                <a:ea typeface="Verdana" pitchFamily="34" charset="0"/>
                <a:cs typeface="Verdana" pitchFamily="34" charset="0"/>
              </a:rPr>
              <a:t> de </a:t>
            </a:r>
            <a:r>
              <a:rPr lang="en-GB" sz="1400" i="1" dirty="0" err="1" smtClean="0">
                <a:latin typeface="Verdana" pitchFamily="34" charset="0"/>
                <a:ea typeface="Verdana" pitchFamily="34" charset="0"/>
                <a:cs typeface="Verdana" pitchFamily="34" charset="0"/>
              </a:rPr>
              <a:t>Gaula</a:t>
            </a:r>
            <a:r>
              <a:rPr lang="en-GB" sz="1400" dirty="0" smtClean="0">
                <a:latin typeface="Verdana" pitchFamily="34" charset="0"/>
                <a:ea typeface="Verdana" pitchFamily="34" charset="0"/>
                <a:cs typeface="Verdana" pitchFamily="34" charset="0"/>
              </a:rPr>
              <a:t>) or narrative works (</a:t>
            </a:r>
            <a:r>
              <a:rPr lang="en-GB" sz="1400" i="1" dirty="0" smtClean="0">
                <a:latin typeface="Verdana" pitchFamily="34" charset="0"/>
                <a:ea typeface="Verdana" pitchFamily="34" charset="0"/>
                <a:cs typeface="Verdana" pitchFamily="34" charset="0"/>
              </a:rPr>
              <a:t>The Book of Good Love</a:t>
            </a:r>
            <a:r>
              <a:rPr lang="en-GB" sz="1400" dirty="0" smtClean="0">
                <a:latin typeface="Verdana" pitchFamily="34" charset="0"/>
                <a:ea typeface="Verdana" pitchFamily="34" charset="0"/>
                <a:cs typeface="Verdana"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1" dirty="0" smtClean="0">
                <a:solidFill>
                  <a:srgbClr val="0070C0"/>
                </a:solidFill>
                <a:latin typeface="Verdana" pitchFamily="34" charset="0"/>
                <a:ea typeface="Verdana" pitchFamily="34" charset="0"/>
                <a:cs typeface="Verdana" pitchFamily="34" charset="0"/>
              </a:rPr>
              <a:t>Science</a:t>
            </a:r>
            <a:r>
              <a:rPr lang="en-GB" sz="1400" dirty="0" smtClean="0">
                <a:solidFill>
                  <a:srgbClr val="0070C0"/>
                </a:solidFill>
                <a:latin typeface="Verdana" pitchFamily="34" charset="0"/>
                <a:ea typeface="Verdana" pitchFamily="34" charset="0"/>
                <a:cs typeface="Verdana" pitchFamily="34" charset="0"/>
              </a:rPr>
              <a:t> did not develop much, but  Cartography progressed thanks to the creation of </a:t>
            </a:r>
            <a:r>
              <a:rPr lang="en-GB" sz="1400" dirty="0" err="1" smtClean="0">
                <a:solidFill>
                  <a:srgbClr val="0070C0"/>
                </a:solidFill>
                <a:latin typeface="Verdana" pitchFamily="34" charset="0"/>
                <a:ea typeface="Verdana" pitchFamily="34" charset="0"/>
                <a:cs typeface="Verdana" pitchFamily="34" charset="0"/>
              </a:rPr>
              <a:t>portulan</a:t>
            </a:r>
            <a:r>
              <a:rPr lang="en-GB" sz="1400" dirty="0" smtClean="0">
                <a:solidFill>
                  <a:srgbClr val="0070C0"/>
                </a:solidFill>
                <a:latin typeface="Verdana" pitchFamily="34" charset="0"/>
                <a:ea typeface="Verdana" pitchFamily="34" charset="0"/>
                <a:cs typeface="Verdana" pitchFamily="34" charset="0"/>
              </a:rPr>
              <a:t> maps.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b="1" dirty="0" smtClean="0">
                <a:solidFill>
                  <a:srgbClr val="0070C0"/>
                </a:solidFill>
                <a:latin typeface="Verdana" pitchFamily="34" charset="0"/>
                <a:ea typeface="Verdana" pitchFamily="34" charset="0"/>
                <a:cs typeface="Verdana" pitchFamily="34" charset="0"/>
              </a:rPr>
              <a:t>Sculpture</a:t>
            </a:r>
            <a:r>
              <a:rPr lang="en-GB" sz="1400" dirty="0" smtClean="0">
                <a:solidFill>
                  <a:srgbClr val="0070C0"/>
                </a:solidFill>
                <a:latin typeface="Verdana" pitchFamily="34" charset="0"/>
                <a:ea typeface="Verdana" pitchFamily="34" charset="0"/>
                <a:cs typeface="Verdana" pitchFamily="34" charset="0"/>
              </a:rPr>
              <a:t>  was mainly developed in the form of altarpieces of wood or alabaster, and marble or alabaster tombs. Peninsular altarpieces of the </a:t>
            </a:r>
            <a:r>
              <a:rPr lang="en-GB" sz="1400" dirty="0" err="1" smtClean="0">
                <a:solidFill>
                  <a:srgbClr val="0070C0"/>
                </a:solidFill>
                <a:latin typeface="Verdana" pitchFamily="34" charset="0"/>
                <a:ea typeface="Verdana" pitchFamily="34" charset="0"/>
                <a:cs typeface="Verdana" pitchFamily="34" charset="0"/>
              </a:rPr>
              <a:t>Miraflowers</a:t>
            </a:r>
            <a:r>
              <a:rPr lang="en-GB" sz="1400" dirty="0" smtClean="0">
                <a:solidFill>
                  <a:srgbClr val="0070C0"/>
                </a:solidFill>
                <a:latin typeface="Verdana" pitchFamily="34" charset="0"/>
                <a:ea typeface="Verdana" pitchFamily="34" charset="0"/>
                <a:cs typeface="Verdana" pitchFamily="34" charset="0"/>
              </a:rPr>
              <a:t> Charterhouse and the Cathedral of Tarragona stand out.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solidFill>
                  <a:srgbClr val="0070C0"/>
                </a:solidFill>
                <a:latin typeface="Verdana" pitchFamily="34" charset="0"/>
                <a:ea typeface="Verdana" pitchFamily="34" charset="0"/>
                <a:cs typeface="Verdana" pitchFamily="34" charset="0"/>
              </a:rPr>
              <a:t>In</a:t>
            </a:r>
            <a:r>
              <a:rPr lang="en-GB" sz="1400" b="1" dirty="0" smtClean="0">
                <a:solidFill>
                  <a:srgbClr val="0070C0"/>
                </a:solidFill>
                <a:latin typeface="Verdana" pitchFamily="34" charset="0"/>
                <a:ea typeface="Verdana" pitchFamily="34" charset="0"/>
                <a:cs typeface="Verdana" pitchFamily="34" charset="0"/>
              </a:rPr>
              <a:t> </a:t>
            </a:r>
            <a:r>
              <a:rPr lang="en-GB" sz="1400" dirty="0" smtClean="0">
                <a:solidFill>
                  <a:srgbClr val="0070C0"/>
                </a:solidFill>
                <a:latin typeface="Verdana" pitchFamily="34" charset="0"/>
                <a:ea typeface="Verdana" pitchFamily="34" charset="0"/>
                <a:cs typeface="Verdana" pitchFamily="34" charset="0"/>
              </a:rPr>
              <a:t>the 14</a:t>
            </a:r>
            <a:r>
              <a:rPr lang="en-GB" sz="1400" baseline="30000" dirty="0" smtClean="0">
                <a:solidFill>
                  <a:srgbClr val="0070C0"/>
                </a:solidFill>
                <a:latin typeface="Verdana" pitchFamily="34" charset="0"/>
                <a:ea typeface="Verdana" pitchFamily="34" charset="0"/>
                <a:cs typeface="Verdana" pitchFamily="34" charset="0"/>
              </a:rPr>
              <a:t>th</a:t>
            </a:r>
            <a:r>
              <a:rPr lang="en-GB" sz="1400" dirty="0" smtClean="0">
                <a:solidFill>
                  <a:srgbClr val="0070C0"/>
                </a:solidFill>
                <a:latin typeface="Verdana" pitchFamily="34" charset="0"/>
                <a:ea typeface="Verdana" pitchFamily="34" charset="0"/>
                <a:cs typeface="Verdana" pitchFamily="34" charset="0"/>
              </a:rPr>
              <a:t> century </a:t>
            </a:r>
            <a:r>
              <a:rPr lang="en-GB" sz="1400" b="1" dirty="0" smtClean="0">
                <a:solidFill>
                  <a:srgbClr val="0070C0"/>
                </a:solidFill>
                <a:latin typeface="Verdana" pitchFamily="34" charset="0"/>
                <a:ea typeface="Verdana" pitchFamily="34" charset="0"/>
                <a:cs typeface="Verdana" pitchFamily="34" charset="0"/>
              </a:rPr>
              <a:t>painting ,</a:t>
            </a:r>
            <a:r>
              <a:rPr lang="en-GB" sz="1400" dirty="0" smtClean="0">
                <a:solidFill>
                  <a:srgbClr val="0070C0"/>
                </a:solidFill>
                <a:latin typeface="Verdana" pitchFamily="34" charset="0"/>
                <a:ea typeface="Verdana" pitchFamily="34" charset="0"/>
                <a:cs typeface="Verdana" pitchFamily="34" charset="0"/>
              </a:rPr>
              <a:t>  the Italian School of Siena exerted strong influence on Catalan painters like </a:t>
            </a:r>
            <a:r>
              <a:rPr lang="en-GB" sz="1400" dirty="0" err="1" smtClean="0">
                <a:solidFill>
                  <a:srgbClr val="0070C0"/>
                </a:solidFill>
                <a:latin typeface="Verdana" pitchFamily="34" charset="0"/>
                <a:ea typeface="Verdana" pitchFamily="34" charset="0"/>
                <a:cs typeface="Verdana" pitchFamily="34" charset="0"/>
              </a:rPr>
              <a:t>Ferrer</a:t>
            </a:r>
            <a:r>
              <a:rPr lang="en-GB" sz="1400" dirty="0" smtClean="0">
                <a:solidFill>
                  <a:srgbClr val="0070C0"/>
                </a:solidFill>
                <a:latin typeface="Verdana" pitchFamily="34" charset="0"/>
                <a:ea typeface="Verdana" pitchFamily="34" charset="0"/>
                <a:cs typeface="Verdana" pitchFamily="34" charset="0"/>
              </a:rPr>
              <a:t> </a:t>
            </a:r>
            <a:r>
              <a:rPr lang="en-GB" sz="1400" dirty="0" err="1" smtClean="0">
                <a:solidFill>
                  <a:srgbClr val="0070C0"/>
                </a:solidFill>
                <a:latin typeface="Verdana" pitchFamily="34" charset="0"/>
                <a:ea typeface="Verdana" pitchFamily="34" charset="0"/>
                <a:cs typeface="Verdana" pitchFamily="34" charset="0"/>
              </a:rPr>
              <a:t>Bassa</a:t>
            </a:r>
            <a:r>
              <a:rPr lang="en-GB" sz="1400" dirty="0" smtClean="0">
                <a:solidFill>
                  <a:srgbClr val="0070C0"/>
                </a:solidFill>
                <a:latin typeface="Verdana" pitchFamily="34" charset="0"/>
                <a:ea typeface="Verdana" pitchFamily="34" charset="0"/>
                <a:cs typeface="Verdana" pitchFamily="34" charset="0"/>
              </a:rPr>
              <a:t> and </a:t>
            </a:r>
            <a:r>
              <a:rPr lang="en-GB" sz="1400" dirty="0" err="1" smtClean="0">
                <a:solidFill>
                  <a:srgbClr val="0070C0"/>
                </a:solidFill>
                <a:latin typeface="Verdana" pitchFamily="34" charset="0"/>
                <a:ea typeface="Verdana" pitchFamily="34" charset="0"/>
                <a:cs typeface="Verdana" pitchFamily="34" charset="0"/>
              </a:rPr>
              <a:t>Pere</a:t>
            </a:r>
            <a:r>
              <a:rPr lang="en-GB" sz="1400" dirty="0" smtClean="0">
                <a:solidFill>
                  <a:srgbClr val="0070C0"/>
                </a:solidFill>
                <a:latin typeface="Verdana" pitchFamily="34" charset="0"/>
                <a:ea typeface="Verdana" pitchFamily="34" charset="0"/>
                <a:cs typeface="Verdana" pitchFamily="34" charset="0"/>
              </a:rPr>
              <a:t> and </a:t>
            </a:r>
            <a:r>
              <a:rPr lang="en-GB" sz="1400" dirty="0" err="1" smtClean="0">
                <a:solidFill>
                  <a:srgbClr val="0070C0"/>
                </a:solidFill>
                <a:latin typeface="Verdana" pitchFamily="34" charset="0"/>
                <a:ea typeface="Verdana" pitchFamily="34" charset="0"/>
                <a:cs typeface="Verdana" pitchFamily="34" charset="0"/>
              </a:rPr>
              <a:t>Jaume</a:t>
            </a:r>
            <a:r>
              <a:rPr lang="en-GB" sz="1400" dirty="0" smtClean="0">
                <a:solidFill>
                  <a:srgbClr val="0070C0"/>
                </a:solidFill>
                <a:latin typeface="Verdana" pitchFamily="34" charset="0"/>
                <a:ea typeface="Verdana" pitchFamily="34" charset="0"/>
                <a:cs typeface="Verdana" pitchFamily="34" charset="0"/>
              </a:rPr>
              <a:t> Serra. In the 15</a:t>
            </a:r>
            <a:r>
              <a:rPr lang="en-GB" sz="1400" baseline="30000" dirty="0" smtClean="0">
                <a:solidFill>
                  <a:srgbClr val="0070C0"/>
                </a:solidFill>
                <a:latin typeface="Verdana" pitchFamily="34" charset="0"/>
                <a:ea typeface="Verdana" pitchFamily="34" charset="0"/>
                <a:cs typeface="Verdana" pitchFamily="34" charset="0"/>
              </a:rPr>
              <a:t>th</a:t>
            </a:r>
            <a:r>
              <a:rPr lang="en-GB" sz="1400" dirty="0" smtClean="0">
                <a:solidFill>
                  <a:srgbClr val="0070C0"/>
                </a:solidFill>
                <a:latin typeface="Verdana" pitchFamily="34" charset="0"/>
                <a:ea typeface="Verdana" pitchFamily="34" charset="0"/>
                <a:cs typeface="Verdana" pitchFamily="34" charset="0"/>
              </a:rPr>
              <a:t> century, the International Gothic featured elegant and refined figures, greater attention to detail and architectonic backgrounds.</a:t>
            </a:r>
            <a:endParaRPr lang="en-GB" sz="1400" b="1" dirty="0" smtClean="0">
              <a:solidFill>
                <a:srgbClr val="0070C0"/>
              </a:solidFill>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1400" dirty="0" smtClean="0">
                <a:latin typeface="Verdana" pitchFamily="34" charset="0"/>
                <a:ea typeface="Verdana" pitchFamily="34" charset="0"/>
                <a:cs typeface="Verdana" pitchFamily="34" charset="0"/>
              </a:rPr>
              <a:t>Gothic </a:t>
            </a:r>
            <a:r>
              <a:rPr lang="en-GB" sz="1400" b="1" dirty="0" smtClean="0">
                <a:latin typeface="Verdana" pitchFamily="34" charset="0"/>
                <a:ea typeface="Verdana" pitchFamily="34" charset="0"/>
                <a:cs typeface="Verdana" pitchFamily="34" charset="0"/>
              </a:rPr>
              <a:t>architecture</a:t>
            </a:r>
            <a:r>
              <a:rPr lang="en-GB" sz="1400" dirty="0" smtClean="0">
                <a:latin typeface="Verdana" pitchFamily="34" charset="0"/>
                <a:ea typeface="Verdana" pitchFamily="34" charset="0"/>
                <a:cs typeface="Verdana" pitchFamily="34" charset="0"/>
              </a:rPr>
              <a:t> in the 14</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and 15</a:t>
            </a:r>
            <a:r>
              <a:rPr lang="en-GB" sz="1400" baseline="30000" dirty="0" smtClean="0">
                <a:latin typeface="Verdana" pitchFamily="34" charset="0"/>
                <a:ea typeface="Verdana" pitchFamily="34" charset="0"/>
                <a:cs typeface="Verdana" pitchFamily="34" charset="0"/>
              </a:rPr>
              <a:t>th</a:t>
            </a:r>
            <a:r>
              <a:rPr lang="en-GB" sz="1400" dirty="0" smtClean="0">
                <a:latin typeface="Verdana" pitchFamily="34" charset="0"/>
                <a:ea typeface="Verdana" pitchFamily="34" charset="0"/>
                <a:cs typeface="Verdana" pitchFamily="34" charset="0"/>
              </a:rPr>
              <a:t> centuries added new features to the prevailing style, which gave rise to the Mediterranean Gothic and the Flamboyant Gothic.</a:t>
            </a:r>
          </a:p>
          <a:p>
            <a:pPr marL="800100" lvl="1" indent="-342900">
              <a:spcBef>
                <a:spcPct val="20000"/>
              </a:spcBef>
              <a:buFont typeface="Wingdings" pitchFamily="2" charset="2"/>
              <a:buChar char="v"/>
            </a:pPr>
            <a:r>
              <a:rPr lang="en-GB" sz="1400" b="1" dirty="0" smtClean="0">
                <a:solidFill>
                  <a:srgbClr val="0070C0"/>
                </a:solidFill>
                <a:latin typeface="Verdana" pitchFamily="34" charset="0"/>
                <a:ea typeface="Verdana" pitchFamily="34" charset="0"/>
                <a:cs typeface="Verdana" pitchFamily="34" charset="0"/>
              </a:rPr>
              <a:t>Mediterranean Gothic </a:t>
            </a:r>
            <a:r>
              <a:rPr lang="en-GB" sz="1400" dirty="0" smtClean="0">
                <a:solidFill>
                  <a:srgbClr val="0070C0"/>
                </a:solidFill>
                <a:latin typeface="Verdana" pitchFamily="34" charset="0"/>
                <a:ea typeface="Verdana" pitchFamily="34" charset="0"/>
                <a:cs typeface="Verdana" pitchFamily="34" charset="0"/>
              </a:rPr>
              <a:t>developed in Italy, Southern France and the Kingdom of Aragón.  The churches had a single nave or three naves with similar height and no transept. On the exterior there were very few flying buttresses, thick buttresses, few openings and very little decoration.  Examples of these are the Cathedrals of Florence and Siena in Italy and those of Barcelona and Palma on the Peninsula.</a:t>
            </a:r>
          </a:p>
          <a:p>
            <a:pPr marL="800100" lvl="1" indent="-342900">
              <a:spcBef>
                <a:spcPct val="20000"/>
              </a:spcBef>
              <a:buFont typeface="Wingdings" pitchFamily="2" charset="2"/>
              <a:buChar char="v"/>
            </a:pPr>
            <a:r>
              <a:rPr lang="en-GB" sz="1400" b="1" dirty="0" smtClean="0">
                <a:solidFill>
                  <a:srgbClr val="0070C0"/>
                </a:solidFill>
                <a:latin typeface="Verdana" pitchFamily="34" charset="0"/>
                <a:ea typeface="Verdana" pitchFamily="34" charset="0"/>
                <a:cs typeface="Verdana" pitchFamily="34" charset="0"/>
              </a:rPr>
              <a:t>Flamboyant Gothic </a:t>
            </a:r>
            <a:r>
              <a:rPr lang="en-GB" sz="1400" dirty="0" smtClean="0">
                <a:solidFill>
                  <a:srgbClr val="0070C0"/>
                </a:solidFill>
                <a:latin typeface="Verdana" pitchFamily="34" charset="0"/>
                <a:ea typeface="Verdana" pitchFamily="34" charset="0"/>
                <a:cs typeface="Verdana" pitchFamily="34" charset="0"/>
              </a:rPr>
              <a:t>was highly decorated with the ogee and basket-handle arches and fan and star-shaped vaults. The towers topped with pointed spires and fretwork. We can find some examples of these in the Gloucester Cathedral, the City Halls of Bruges and Brussels and some chapels in the cathedrals of Burgos and Murcia.</a:t>
            </a:r>
          </a:p>
          <a:p>
            <a:pPr marL="800100" lvl="1" indent="-342900">
              <a:spcBef>
                <a:spcPct val="20000"/>
              </a:spcBef>
            </a:pPr>
            <a:endParaRPr lang="en-GB" sz="1400" b="1" dirty="0" smtClean="0">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1026" name="Picture 2" descr="Resultado de imagen de cartography map"/>
          <p:cNvPicPr>
            <a:picLocks noChangeAspect="1" noChangeArrowheads="1"/>
          </p:cNvPicPr>
          <p:nvPr/>
        </p:nvPicPr>
        <p:blipFill>
          <a:blip r:embed="rId2" cstate="print"/>
          <a:srcRect/>
          <a:stretch>
            <a:fillRect/>
          </a:stretch>
        </p:blipFill>
        <p:spPr bwMode="auto">
          <a:xfrm>
            <a:off x="7500958" y="1500174"/>
            <a:ext cx="1643042" cy="889692"/>
          </a:xfrm>
          <a:prstGeom prst="rect">
            <a:avLst/>
          </a:prstGeom>
          <a:noFill/>
        </p:spPr>
      </p:pic>
      <p:pic>
        <p:nvPicPr>
          <p:cNvPr id="1028" name="Picture 4" descr="Resultado de imagen de altar de la cartuja de Miraflores"/>
          <p:cNvPicPr>
            <a:picLocks noChangeAspect="1" noChangeArrowheads="1"/>
          </p:cNvPicPr>
          <p:nvPr/>
        </p:nvPicPr>
        <p:blipFill>
          <a:blip r:embed="rId3" cstate="print"/>
          <a:srcRect/>
          <a:stretch>
            <a:fillRect/>
          </a:stretch>
        </p:blipFill>
        <p:spPr bwMode="auto">
          <a:xfrm>
            <a:off x="7786710" y="4071942"/>
            <a:ext cx="1357290" cy="1809720"/>
          </a:xfrm>
          <a:prstGeom prst="rect">
            <a:avLst/>
          </a:prstGeom>
          <a:noFill/>
        </p:spPr>
      </p:pic>
      <p:pic>
        <p:nvPicPr>
          <p:cNvPr id="1030" name="Picture 6" descr="Resultado de imagen de altar de Jaume Serra"/>
          <p:cNvPicPr>
            <a:picLocks noChangeAspect="1" noChangeArrowheads="1"/>
          </p:cNvPicPr>
          <p:nvPr/>
        </p:nvPicPr>
        <p:blipFill>
          <a:blip r:embed="rId4" cstate="print"/>
          <a:srcRect/>
          <a:stretch>
            <a:fillRect/>
          </a:stretch>
        </p:blipFill>
        <p:spPr bwMode="auto">
          <a:xfrm>
            <a:off x="7786710" y="2500307"/>
            <a:ext cx="1357289" cy="1459086"/>
          </a:xfrm>
          <a:prstGeom prst="rect">
            <a:avLst/>
          </a:prstGeom>
          <a:noFill/>
        </p:spPr>
      </p:pic>
      <p:pic>
        <p:nvPicPr>
          <p:cNvPr id="1032" name="Picture 8" descr="Resultado de imagen de catedral de palma de mallorca exterior"/>
          <p:cNvPicPr>
            <a:picLocks noChangeAspect="1" noChangeArrowheads="1"/>
          </p:cNvPicPr>
          <p:nvPr/>
        </p:nvPicPr>
        <p:blipFill>
          <a:blip r:embed="rId5"/>
          <a:srcRect/>
          <a:stretch>
            <a:fillRect/>
          </a:stretch>
        </p:blipFill>
        <p:spPr bwMode="auto">
          <a:xfrm>
            <a:off x="7667614" y="357167"/>
            <a:ext cx="1476385" cy="1000132"/>
          </a:xfrm>
          <a:prstGeom prst="rect">
            <a:avLst/>
          </a:prstGeom>
          <a:noFill/>
        </p:spPr>
      </p:pic>
      <p:pic>
        <p:nvPicPr>
          <p:cNvPr id="1036" name="Picture 12" descr="Resultado de imagen de star-shaped vaulting chapel"/>
          <p:cNvPicPr>
            <a:picLocks noChangeAspect="1" noChangeArrowheads="1"/>
          </p:cNvPicPr>
          <p:nvPr/>
        </p:nvPicPr>
        <p:blipFill>
          <a:blip r:embed="rId6" cstate="print"/>
          <a:srcRect/>
          <a:stretch>
            <a:fillRect/>
          </a:stretch>
        </p:blipFill>
        <p:spPr bwMode="auto">
          <a:xfrm>
            <a:off x="7858116" y="5893586"/>
            <a:ext cx="1285884" cy="964414"/>
          </a:xfrm>
          <a:prstGeom prst="rect">
            <a:avLst/>
          </a:prstGeom>
          <a:noFill/>
        </p:spPr>
      </p:pic>
      <p:sp>
        <p:nvSpPr>
          <p:cNvPr id="9" name="8 Heptágono"/>
          <p:cNvSpPr/>
          <p:nvPr/>
        </p:nvSpPr>
        <p:spPr>
          <a:xfrm>
            <a:off x="0" y="164305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1</a:t>
            </a:r>
            <a:endParaRPr lang="es-ES" dirty="0"/>
          </a:p>
        </p:txBody>
      </p:sp>
      <p:sp>
        <p:nvSpPr>
          <p:cNvPr id="10" name="9 Heptágono"/>
          <p:cNvSpPr/>
          <p:nvPr/>
        </p:nvSpPr>
        <p:spPr>
          <a:xfrm>
            <a:off x="0" y="214311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2</a:t>
            </a:r>
            <a:endParaRPr lang="es-ES" dirty="0"/>
          </a:p>
        </p:txBody>
      </p:sp>
      <p:sp>
        <p:nvSpPr>
          <p:cNvPr id="11" name="10 Heptágono"/>
          <p:cNvSpPr/>
          <p:nvPr/>
        </p:nvSpPr>
        <p:spPr>
          <a:xfrm>
            <a:off x="0" y="271462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a:t>
            </a:r>
            <a:endParaRPr lang="es-ES" dirty="0"/>
          </a:p>
        </p:txBody>
      </p:sp>
      <p:sp>
        <p:nvSpPr>
          <p:cNvPr id="12" name="11 Heptágono"/>
          <p:cNvSpPr/>
          <p:nvPr/>
        </p:nvSpPr>
        <p:spPr>
          <a:xfrm>
            <a:off x="428596" y="414338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a:t>
            </a:r>
            <a:endParaRPr lang="es-ES" dirty="0"/>
          </a:p>
        </p:txBody>
      </p:sp>
      <p:sp>
        <p:nvSpPr>
          <p:cNvPr id="13" name="12 Heptágono"/>
          <p:cNvSpPr/>
          <p:nvPr/>
        </p:nvSpPr>
        <p:spPr>
          <a:xfrm>
            <a:off x="428596" y="535782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5</a:t>
            </a:r>
            <a:endParaRPr lang="es-ES" dirty="0"/>
          </a:p>
        </p:txBody>
      </p:sp>
      <p:sp>
        <p:nvSpPr>
          <p:cNvPr id="14" name="13 Heptágono"/>
          <p:cNvSpPr/>
          <p:nvPr/>
        </p:nvSpPr>
        <p:spPr>
          <a:xfrm>
            <a:off x="7286644" y="35716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5" name="14 Heptágono"/>
          <p:cNvSpPr/>
          <p:nvPr/>
        </p:nvSpPr>
        <p:spPr>
          <a:xfrm>
            <a:off x="7215206" y="135729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t>
            </a:r>
            <a:endParaRPr lang="es-ES" dirty="0"/>
          </a:p>
        </p:txBody>
      </p:sp>
      <p:sp>
        <p:nvSpPr>
          <p:cNvPr id="16" name="15 Heptágono"/>
          <p:cNvSpPr/>
          <p:nvPr/>
        </p:nvSpPr>
        <p:spPr>
          <a:xfrm>
            <a:off x="7429520" y="2500306"/>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endParaRPr lang="es-ES" dirty="0"/>
          </a:p>
        </p:txBody>
      </p:sp>
      <p:sp>
        <p:nvSpPr>
          <p:cNvPr id="17" name="16 Heptágono"/>
          <p:cNvSpPr/>
          <p:nvPr/>
        </p:nvSpPr>
        <p:spPr>
          <a:xfrm>
            <a:off x="7429520" y="4143380"/>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a:t>
            </a:r>
            <a:endParaRPr lang="es-ES" dirty="0"/>
          </a:p>
        </p:txBody>
      </p:sp>
      <p:sp>
        <p:nvSpPr>
          <p:cNvPr id="18" name="17 Heptágono"/>
          <p:cNvSpPr/>
          <p:nvPr/>
        </p:nvSpPr>
        <p:spPr>
          <a:xfrm>
            <a:off x="7429520" y="6000768"/>
            <a:ext cx="357158" cy="214314"/>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553</TotalTime>
  <Words>1424</Words>
  <Application>Microsoft Office PowerPoint</Application>
  <PresentationFormat>Presentación en pantalla (4:3)</PresentationFormat>
  <Paragraphs>145</Paragraphs>
  <Slides>6</Slides>
  <Notes>1</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Urbano</vt:lpstr>
      <vt:lpstr>THE LATE MIDDLE AGES. CRISIS AND RECOVERY</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Isabel</dc:creator>
  <cp:lastModifiedBy>victoria</cp:lastModifiedBy>
  <cp:revision>20</cp:revision>
  <dcterms:created xsi:type="dcterms:W3CDTF">2018-04-02T10:19:34Z</dcterms:created>
  <dcterms:modified xsi:type="dcterms:W3CDTF">2018-04-08T07:56:35Z</dcterms:modified>
</cp:coreProperties>
</file>